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jpg" Extension="jpg"/>
  <Default ContentType="image/png" Extension="png"/>
  <Default ContentType="image/x-png" Extension="x-png"/>
  <Default ContentType="image/gif" Extension="gif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>
  <p:sldMasterIdLst>
    <p:sldMasterId id="2147483660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9753600" cy="5486400"/>
  <p:notesSz cx="6858000" cy="9144000"/>
  <p:embeddedFontLst>
    <p:embeddedFont>
      <p:font typeface="IBM Plex Serif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Archivo Black"/>
      <p:regular r:id="rId38"/>
    </p:embeddedFont>
    <p:embeddedFont>
      <p:font typeface="Literata"/>
      <p:regular r:id="rId39"/>
      <p:bold r:id="rId40"/>
      <p:italic r:id="rId41"/>
      <p:boldItalic r:id="rId42"/>
    </p:embeddedFont>
  </p:embeddedFontLst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3465"/>
  </p:normalViewPr>
  <p:slideViewPr>
    <p:cSldViewPr snapToGrid="0" snapToObjects="1">
      <p:cViewPr varScale="1">
        <p:scale>
          <a:sx n="121" d="100"/>
          <a:sy n="121" d="100"/>
        </p:scale>
        <p:origin x="1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0.fntdata" Type="http://schemas.openxmlformats.org/officeDocument/2006/relationships/font"/><Relationship Id="rId27" Target="fonts/font1.fntdata" Type="http://schemas.openxmlformats.org/officeDocument/2006/relationships/font"/><Relationship Id="rId28" Target="fonts/font2.fntdata" Type="http://schemas.openxmlformats.org/officeDocument/2006/relationships/font"/><Relationship Id="rId29" Target="fonts/font3.fntdata" Type="http://schemas.openxmlformats.org/officeDocument/2006/relationships/font"/><Relationship Id="rId30" Target="fonts/font4.fntdata" Type="http://schemas.openxmlformats.org/officeDocument/2006/relationships/font"/><Relationship Id="rId31" Target="fonts/font5.fntdata" Type="http://schemas.openxmlformats.org/officeDocument/2006/relationships/font"/><Relationship Id="rId32" Target="fonts/font6.fntdata" Type="http://schemas.openxmlformats.org/officeDocument/2006/relationships/font"/><Relationship Id="rId33" Target="fonts/font7.fntdata" Type="http://schemas.openxmlformats.org/officeDocument/2006/relationships/font"/><Relationship Id="rId34" Target="fonts/font8.fntdata" Type="http://schemas.openxmlformats.org/officeDocument/2006/relationships/font"/><Relationship Id="rId35" Target="fonts/font9.fntdata" Type="http://schemas.openxmlformats.org/officeDocument/2006/relationships/font"/><Relationship Id="rId36" Target="fonts/font10.fntdata" Type="http://schemas.openxmlformats.org/officeDocument/2006/relationships/font"/><Relationship Id="rId37" Target="fonts/font11.fntdata" Type="http://schemas.openxmlformats.org/officeDocument/2006/relationships/font"/><Relationship Id="rId38" Target="fonts/font12.fntdata" Type="http://schemas.openxmlformats.org/officeDocument/2006/relationships/font"/><Relationship Id="rId39" Target="fonts/font13.fntdata" Type="http://schemas.openxmlformats.org/officeDocument/2006/relationships/font"/><Relationship Id="rId40" Target="fonts/font14.fntdata" Type="http://schemas.openxmlformats.org/officeDocument/2006/relationships/font"/><Relationship Id="rId41" Target="fonts/font15.fntdata" Type="http://schemas.openxmlformats.org/officeDocument/2006/relationships/font"/><Relationship Id="rId42" Target="fonts/font16.fntdata" Type="http://schemas.openxmlformats.org/officeDocument/2006/relationships/font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453" y="936861"/>
            <a:ext cx="6487795" cy="1992983"/>
          </a:xfrm>
        </p:spPr>
        <p:txBody>
          <a:bodyPr anchor="b"/>
          <a:lstStyle>
            <a:lvl1pPr algn="ctr">
              <a:defRPr sz="5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4088" y="3006701"/>
            <a:ext cx="5724525" cy="1382101"/>
          </a:xfrm>
        </p:spPr>
        <p:txBody>
          <a:bodyPr/>
          <a:lstStyle>
            <a:lvl1pPr marL="0" indent="0" algn="ctr">
              <a:buNone/>
              <a:defRPr sz="2003"/>
            </a:lvl1pPr>
            <a:lvl2pPr marL="381625" indent="0" algn="ctr">
              <a:buNone/>
              <a:defRPr sz="1669"/>
            </a:lvl2pPr>
            <a:lvl3pPr marL="763250" indent="0" algn="ctr">
              <a:buNone/>
              <a:defRPr sz="1502"/>
            </a:lvl3pPr>
            <a:lvl4pPr marL="1144875" indent="0" algn="ctr">
              <a:buNone/>
              <a:defRPr sz="1336"/>
            </a:lvl4pPr>
            <a:lvl5pPr marL="1526499" indent="0" algn="ctr">
              <a:buNone/>
              <a:defRPr sz="1336"/>
            </a:lvl5pPr>
            <a:lvl6pPr marL="1908124" indent="0" algn="ctr">
              <a:buNone/>
              <a:defRPr sz="1336"/>
            </a:lvl6pPr>
            <a:lvl7pPr marL="2289749" indent="0" algn="ctr">
              <a:buNone/>
              <a:defRPr sz="1336"/>
            </a:lvl7pPr>
            <a:lvl8pPr marL="2671374" indent="0" algn="ctr">
              <a:buNone/>
              <a:defRPr sz="1336"/>
            </a:lvl8pPr>
            <a:lvl9pPr marL="3052999" indent="0" algn="ctr">
              <a:buNone/>
              <a:defRPr sz="13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0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4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62151" y="304778"/>
            <a:ext cx="1645801" cy="48512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4749" y="304778"/>
            <a:ext cx="4841994" cy="48512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83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73" y="1427158"/>
            <a:ext cx="6583204" cy="2381243"/>
          </a:xfrm>
        </p:spPr>
        <p:txBody>
          <a:bodyPr anchor="b"/>
          <a:lstStyle>
            <a:lvl1pPr>
              <a:defRPr sz="5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73" y="3830928"/>
            <a:ext cx="6583204" cy="1252239"/>
          </a:xfrm>
        </p:spPr>
        <p:txBody>
          <a:bodyPr/>
          <a:lstStyle>
            <a:lvl1pPr marL="0" indent="0">
              <a:buNone/>
              <a:defRPr sz="2003">
                <a:solidFill>
                  <a:schemeClr val="tx1"/>
                </a:solidFill>
              </a:defRPr>
            </a:lvl1pPr>
            <a:lvl2pPr marL="381625" indent="0">
              <a:buNone/>
              <a:defRPr sz="1669">
                <a:solidFill>
                  <a:schemeClr val="tx1">
                    <a:tint val="75000"/>
                  </a:schemeClr>
                </a:solidFill>
              </a:defRPr>
            </a:lvl2pPr>
            <a:lvl3pPr marL="763250" indent="0">
              <a:buNone/>
              <a:defRPr sz="1502">
                <a:solidFill>
                  <a:schemeClr val="tx1">
                    <a:tint val="75000"/>
                  </a:schemeClr>
                </a:solidFill>
              </a:defRPr>
            </a:lvl3pPr>
            <a:lvl4pPr marL="1144875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4pPr>
            <a:lvl5pPr marL="152649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5pPr>
            <a:lvl6pPr marL="1908124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6pPr>
            <a:lvl7pPr marL="228974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7pPr>
            <a:lvl8pPr marL="2671374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8pPr>
            <a:lvl9pPr marL="305299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4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4748" y="1523890"/>
            <a:ext cx="3243898" cy="3632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4054" y="1523890"/>
            <a:ext cx="3243898" cy="3632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5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04779"/>
            <a:ext cx="6583204" cy="11064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43" y="1403304"/>
            <a:ext cx="3228989" cy="687738"/>
          </a:xfrm>
        </p:spPr>
        <p:txBody>
          <a:bodyPr anchor="b"/>
          <a:lstStyle>
            <a:lvl1pPr marL="0" indent="0">
              <a:buNone/>
              <a:defRPr sz="2003" b="1"/>
            </a:lvl1pPr>
            <a:lvl2pPr marL="381625" indent="0">
              <a:buNone/>
              <a:defRPr sz="1669" b="1"/>
            </a:lvl2pPr>
            <a:lvl3pPr marL="763250" indent="0">
              <a:buNone/>
              <a:defRPr sz="1502" b="1"/>
            </a:lvl3pPr>
            <a:lvl4pPr marL="1144875" indent="0">
              <a:buNone/>
              <a:defRPr sz="1336" b="1"/>
            </a:lvl4pPr>
            <a:lvl5pPr marL="1526499" indent="0">
              <a:buNone/>
              <a:defRPr sz="1336" b="1"/>
            </a:lvl5pPr>
            <a:lvl6pPr marL="1908124" indent="0">
              <a:buNone/>
              <a:defRPr sz="1336" b="1"/>
            </a:lvl6pPr>
            <a:lvl7pPr marL="2289749" indent="0">
              <a:buNone/>
              <a:defRPr sz="1336" b="1"/>
            </a:lvl7pPr>
            <a:lvl8pPr marL="2671374" indent="0">
              <a:buNone/>
              <a:defRPr sz="1336" b="1"/>
            </a:lvl8pPr>
            <a:lvl9pPr marL="3052999" indent="0">
              <a:buNone/>
              <a:defRPr sz="13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43" y="2091042"/>
            <a:ext cx="3228989" cy="3075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4055" y="1403304"/>
            <a:ext cx="3244892" cy="687738"/>
          </a:xfrm>
        </p:spPr>
        <p:txBody>
          <a:bodyPr anchor="b"/>
          <a:lstStyle>
            <a:lvl1pPr marL="0" indent="0">
              <a:buNone/>
              <a:defRPr sz="2003" b="1"/>
            </a:lvl1pPr>
            <a:lvl2pPr marL="381625" indent="0">
              <a:buNone/>
              <a:defRPr sz="1669" b="1"/>
            </a:lvl2pPr>
            <a:lvl3pPr marL="763250" indent="0">
              <a:buNone/>
              <a:defRPr sz="1502" b="1"/>
            </a:lvl3pPr>
            <a:lvl4pPr marL="1144875" indent="0">
              <a:buNone/>
              <a:defRPr sz="1336" b="1"/>
            </a:lvl4pPr>
            <a:lvl5pPr marL="1526499" indent="0">
              <a:buNone/>
              <a:defRPr sz="1336" b="1"/>
            </a:lvl5pPr>
            <a:lvl6pPr marL="1908124" indent="0">
              <a:buNone/>
              <a:defRPr sz="1336" b="1"/>
            </a:lvl6pPr>
            <a:lvl7pPr marL="2289749" indent="0">
              <a:buNone/>
              <a:defRPr sz="1336" b="1"/>
            </a:lvl7pPr>
            <a:lvl8pPr marL="2671374" indent="0">
              <a:buNone/>
              <a:defRPr sz="1336" b="1"/>
            </a:lvl8pPr>
            <a:lvl9pPr marL="3052999" indent="0">
              <a:buNone/>
              <a:defRPr sz="13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4055" y="2091042"/>
            <a:ext cx="3244892" cy="3075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6/4/19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0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6/4/19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91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81635"/>
            <a:ext cx="2461744" cy="1335723"/>
          </a:xfrm>
        </p:spPr>
        <p:txBody>
          <a:bodyPr anchor="b"/>
          <a:lstStyle>
            <a:lvl1pPr>
              <a:defRPr sz="26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4892" y="824227"/>
            <a:ext cx="3864054" cy="4068123"/>
          </a:xfrm>
        </p:spPr>
        <p:txBody>
          <a:bodyPr/>
          <a:lstStyle>
            <a:lvl1pPr>
              <a:defRPr sz="2671"/>
            </a:lvl1pPr>
            <a:lvl2pPr>
              <a:defRPr sz="2337"/>
            </a:lvl2pPr>
            <a:lvl3pPr>
              <a:defRPr sz="2003"/>
            </a:lvl3pPr>
            <a:lvl4pPr>
              <a:defRPr sz="1669"/>
            </a:lvl4pPr>
            <a:lvl5pPr>
              <a:defRPr sz="1669"/>
            </a:lvl5pPr>
            <a:lvl6pPr>
              <a:defRPr sz="1669"/>
            </a:lvl6pPr>
            <a:lvl7pPr>
              <a:defRPr sz="1669"/>
            </a:lvl7pPr>
            <a:lvl8pPr>
              <a:defRPr sz="1669"/>
            </a:lvl8pPr>
            <a:lvl9pPr>
              <a:defRPr sz="16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42" y="1717358"/>
            <a:ext cx="2461744" cy="3181617"/>
          </a:xfrm>
        </p:spPr>
        <p:txBody>
          <a:bodyPr/>
          <a:lstStyle>
            <a:lvl1pPr marL="0" indent="0">
              <a:buNone/>
              <a:defRPr sz="1336"/>
            </a:lvl1pPr>
            <a:lvl2pPr marL="381625" indent="0">
              <a:buNone/>
              <a:defRPr sz="1169"/>
            </a:lvl2pPr>
            <a:lvl3pPr marL="763250" indent="0">
              <a:buNone/>
              <a:defRPr sz="1002"/>
            </a:lvl3pPr>
            <a:lvl4pPr marL="1144875" indent="0">
              <a:buNone/>
              <a:defRPr sz="835"/>
            </a:lvl4pPr>
            <a:lvl5pPr marL="1526499" indent="0">
              <a:buNone/>
              <a:defRPr sz="835"/>
            </a:lvl5pPr>
            <a:lvl6pPr marL="1908124" indent="0">
              <a:buNone/>
              <a:defRPr sz="835"/>
            </a:lvl6pPr>
            <a:lvl7pPr marL="2289749" indent="0">
              <a:buNone/>
              <a:defRPr sz="835"/>
            </a:lvl7pPr>
            <a:lvl8pPr marL="2671374" indent="0">
              <a:buNone/>
              <a:defRPr sz="835"/>
            </a:lvl8pPr>
            <a:lvl9pPr marL="3052999" indent="0">
              <a:buNone/>
              <a:defRPr sz="8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38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81635"/>
            <a:ext cx="2461744" cy="1335723"/>
          </a:xfrm>
        </p:spPr>
        <p:txBody>
          <a:bodyPr anchor="b"/>
          <a:lstStyle>
            <a:lvl1pPr>
              <a:defRPr sz="26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44892" y="824227"/>
            <a:ext cx="3864054" cy="4068123"/>
          </a:xfrm>
        </p:spPr>
        <p:txBody>
          <a:bodyPr anchor="t"/>
          <a:lstStyle>
            <a:lvl1pPr marL="0" indent="0">
              <a:buNone/>
              <a:defRPr sz="2671"/>
            </a:lvl1pPr>
            <a:lvl2pPr marL="381625" indent="0">
              <a:buNone/>
              <a:defRPr sz="2337"/>
            </a:lvl2pPr>
            <a:lvl3pPr marL="763250" indent="0">
              <a:buNone/>
              <a:defRPr sz="2003"/>
            </a:lvl3pPr>
            <a:lvl4pPr marL="1144875" indent="0">
              <a:buNone/>
              <a:defRPr sz="1669"/>
            </a:lvl4pPr>
            <a:lvl5pPr marL="1526499" indent="0">
              <a:buNone/>
              <a:defRPr sz="1669"/>
            </a:lvl5pPr>
            <a:lvl6pPr marL="1908124" indent="0">
              <a:buNone/>
              <a:defRPr sz="1669"/>
            </a:lvl6pPr>
            <a:lvl7pPr marL="2289749" indent="0">
              <a:buNone/>
              <a:defRPr sz="1669"/>
            </a:lvl7pPr>
            <a:lvl8pPr marL="2671374" indent="0">
              <a:buNone/>
              <a:defRPr sz="1669"/>
            </a:lvl8pPr>
            <a:lvl9pPr marL="3052999" indent="0">
              <a:buNone/>
              <a:defRPr sz="166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42" y="1717358"/>
            <a:ext cx="2461744" cy="3181617"/>
          </a:xfrm>
        </p:spPr>
        <p:txBody>
          <a:bodyPr/>
          <a:lstStyle>
            <a:lvl1pPr marL="0" indent="0">
              <a:buNone/>
              <a:defRPr sz="1336"/>
            </a:lvl1pPr>
            <a:lvl2pPr marL="381625" indent="0">
              <a:buNone/>
              <a:defRPr sz="1169"/>
            </a:lvl2pPr>
            <a:lvl3pPr marL="763250" indent="0">
              <a:buNone/>
              <a:defRPr sz="1002"/>
            </a:lvl3pPr>
            <a:lvl4pPr marL="1144875" indent="0">
              <a:buNone/>
              <a:defRPr sz="835"/>
            </a:lvl4pPr>
            <a:lvl5pPr marL="1526499" indent="0">
              <a:buNone/>
              <a:defRPr sz="835"/>
            </a:lvl5pPr>
            <a:lvl6pPr marL="1908124" indent="0">
              <a:buNone/>
              <a:defRPr sz="835"/>
            </a:lvl6pPr>
            <a:lvl7pPr marL="2289749" indent="0">
              <a:buNone/>
              <a:defRPr sz="835"/>
            </a:lvl7pPr>
            <a:lvl8pPr marL="2671374" indent="0">
              <a:buNone/>
              <a:defRPr sz="835"/>
            </a:lvl8pPr>
            <a:lvl9pPr marL="3052999" indent="0">
              <a:buNone/>
              <a:defRPr sz="8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0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4748" y="304779"/>
            <a:ext cx="6583204" cy="1106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4748" y="1523890"/>
            <a:ext cx="6583204" cy="3632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4748" y="5305788"/>
            <a:ext cx="1717358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950DF-CD20-6846-B942-C3FE0C0FE064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8332" y="5305788"/>
            <a:ext cx="2576036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90594" y="5305788"/>
            <a:ext cx="1717358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0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63250" rtl="0" eaLnBrk="1" latinLnBrk="0" hangingPunct="1">
        <a:lnSpc>
          <a:spcPct val="90000"/>
        </a:lnSpc>
        <a:spcBef>
          <a:spcPct val="0"/>
        </a:spcBef>
        <a:buNone/>
        <a:defRPr sz="36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812" indent="-190812" algn="l" defTabSz="763250" rtl="0" eaLnBrk="1" latinLnBrk="0" hangingPunct="1">
        <a:lnSpc>
          <a:spcPct val="90000"/>
        </a:lnSpc>
        <a:spcBef>
          <a:spcPts val="835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7243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3" kern="1200">
          <a:solidFill>
            <a:schemeClr val="tx1"/>
          </a:solidFill>
          <a:latin typeface="+mn-lt"/>
          <a:ea typeface="+mn-ea"/>
          <a:cs typeface="+mn-cs"/>
        </a:defRPr>
      </a:lvl2pPr>
      <a:lvl3pPr marL="954062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9" kern="1200">
          <a:solidFill>
            <a:schemeClr val="tx1"/>
          </a:solidFill>
          <a:latin typeface="+mn-lt"/>
          <a:ea typeface="+mn-ea"/>
          <a:cs typeface="+mn-cs"/>
        </a:defRPr>
      </a:lvl3pPr>
      <a:lvl4pPr marL="133568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4pPr>
      <a:lvl5pPr marL="1717312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5pPr>
      <a:lvl6pPr marL="209893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6pPr>
      <a:lvl7pPr marL="2480561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7pPr>
      <a:lvl8pPr marL="2862186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8pPr>
      <a:lvl9pPr marL="3243811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1pPr>
      <a:lvl2pPr marL="381625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2pPr>
      <a:lvl3pPr marL="763250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3pPr>
      <a:lvl4pPr marL="1144875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4pPr>
      <a:lvl5pPr marL="152649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5pPr>
      <a:lvl6pPr marL="1908124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6pPr>
      <a:lvl7pPr marL="228974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7pPr>
      <a:lvl8pPr marL="2671374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8pPr>
      <a:lvl9pPr marL="305299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flipH="false" rot="0"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cNvSpPr>
            <a:picLocks noChangeAspect="1"/>
          </p:c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flipH="false" rot="21600000">
            <a:off x="3133725" y="2766281"/>
            <a:ext cx="3816350" cy="3816350"/>
            <a:chOff x="3133725" y="2766281"/>
            <a:chExt cx="3816350" cy="3816350"/>
          </a:xfrm>
        </p:grpSpPr>
        <p:sp>
          <p:nvSpPr>
            <p:cNvPr id="4" name="Freeform 4"/>
            <p:cNvSpPr/>
            <p:nvPr/>
          </p:nvSpPr>
          <p:cNvSpPr>
            <a:picLocks noChangeAspect="1"/>
          </p:cNvSpPr>
          <p:spPr>
            <a:xfrm>
              <a:off x="3133725" y="2766281"/>
              <a:ext cx="3816350" cy="3816350"/>
            </a:xfrm>
            <a:custGeom>
              <a:avLst/>
              <a:gdLst/>
              <a:ahLst/>
              <a:cxnLst/>
              <a:pathLst>
                <a:path h="302657" w="302895">
                  <a:moveTo>
                    <a:pt x="213770" y="0"/>
                  </a:moveTo>
                  <a:lnTo>
                    <a:pt x="89049" y="0"/>
                  </a:lnTo>
                  <a:cubicBezTo>
                    <a:pt x="39919" y="0"/>
                    <a:pt x="0" y="39843"/>
                    <a:pt x="0" y="89049"/>
                  </a:cubicBezTo>
                  <a:lnTo>
                    <a:pt x="0" y="213684"/>
                  </a:lnTo>
                  <a:cubicBezTo>
                    <a:pt x="0" y="262804"/>
                    <a:pt x="39910" y="302657"/>
                    <a:pt x="89049" y="302657"/>
                  </a:cubicBezTo>
                  <a:lnTo>
                    <a:pt x="213770" y="302657"/>
                  </a:lnTo>
                  <a:cubicBezTo>
                    <a:pt x="262976" y="302657"/>
                    <a:pt x="302895" y="262804"/>
                    <a:pt x="302895" y="213684"/>
                  </a:cubicBezTo>
                  <a:lnTo>
                    <a:pt x="302895" y="89049"/>
                  </a:lnTo>
                  <a:cubicBezTo>
                    <a:pt x="302895" y="39843"/>
                    <a:pt x="262976" y="0"/>
                    <a:pt x="213770" y="0"/>
                  </a:cubicBez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flipH="true" rot="0">
            <a:off x="608087" y="11906"/>
            <a:ext cx="1266825" cy="2759075"/>
            <a:chOff x="608087" y="11906"/>
            <a:chExt cx="1266825" cy="2759075"/>
          </a:xfrm>
        </p:grpSpPr>
        <p:sp>
          <p:nvSpPr>
            <p:cNvPr id="6" name="Freeform 6"/>
            <p:cNvSpPr/>
            <p:nvPr/>
          </p:nvSpPr>
          <p:cNvSpPr>
            <a:picLocks noChangeAspect="1"/>
          </p:cNvSpPr>
          <p:spPr>
            <a:xfrm>
              <a:off x="608087" y="11906"/>
              <a:ext cx="1266825" cy="2759075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 flipH="false" flipV="false" rot="21580208">
            <a:off x="6168987" y="2932628"/>
            <a:ext cx="3525787" cy="1400175"/>
          </a:xfrm>
          <a:prstGeom prst="rect">
            <a:avLst/>
          </a:prstGeom>
        </p:spPr>
        <p:txBody>
          <a:bodyPr anchor="t" bIns="0" lIns="0" rIns="0" rtlCol="false" tIns="46800"/>
          <a:lstStyle/>
          <a:p>
            <a:pPr algn="r">
              <a:lnSpc>
                <a:spcPts val="3713"/>
              </a:lnSpc>
            </a:pPr>
            <a:r>
              <a:rPr lang="en-US" b="true" i="false" spc="0" sz="3375">
                <a:solidFill>
                  <a:srgbClr val="f9f7ef">
                    <a:alpha val="100000"/>
                  </a:srgbClr>
                </a:solidFill>
                <a:latin typeface="IBM Plex Serif"/>
              </a:rPr>
              <a:t>Cryptocurrency  Prior &amp; Post Pandemic </a:t>
            </a:r>
          </a:p>
        </p:txBody>
      </p:sp>
      <p:sp>
        <p:nvSpPr>
          <p:cNvPr id="9" name="TextBox 9"/>
          <p:cNvSpPr txBox="1"/>
          <p:nvPr/>
        </p:nvSpPr>
        <p:spPr>
          <a:xfrm flipH="false" flipV="false" rot="21600000">
            <a:off x="5209381" y="791945"/>
            <a:ext cx="3971981" cy="171450"/>
          </a:xfrm>
          <a:prstGeom prst="rect">
            <a:avLst/>
          </a:prstGeom>
        </p:spPr>
        <p:txBody>
          <a:bodyPr anchor="t" bIns="0" lIns="0" rIns="0" rtlCol="false" tIns="18000"/>
          <a:lstStyle/>
          <a:p>
            <a:pPr algn="r">
              <a:lnSpc>
                <a:spcPts val="1350"/>
              </a:lnSpc>
            </a:pPr>
            <a:r>
              <a:rPr lang="en-US" b="true" i="false" spc="225" sz="1350">
                <a:solidFill>
                  <a:srgbClr val="FFFFFF">
                    <a:alpha val="100000"/>
                  </a:srgbClr>
                </a:solidFill>
                <a:latin typeface="Lato"/>
              </a:rPr>
              <a:t>Novemeber 20, 2021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100000"/>
          </a:blip>
          <a:srcRect b="0" l="0" r="0" t="0"/>
          <a:stretch>
            <a:fillRect/>
          </a:stretch>
        </p:blipFill>
        <p:spPr>
          <a:xfrm flipH="false" rot="21600000">
            <a:off x="-10552" y="203340"/>
            <a:ext cx="6131243" cy="438912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flipH="false" rot="21600000">
            <a:off x="7986205" y="13855"/>
            <a:ext cx="734291" cy="734291"/>
            <a:chOff x="7986205" y="13855"/>
            <a:chExt cx="734291" cy="734291"/>
          </a:xfrm>
        </p:grpSpPr>
        <p:sp>
          <p:nvSpPr>
            <p:cNvPr id="11" name="Freeform 11"/>
            <p:cNvSpPr/>
            <p:nvPr/>
          </p:nvSpPr>
          <p:cNvSpPr>
            <a:picLocks noChangeAspect="1"/>
          </p:cNvSpPr>
          <p:spPr>
            <a:xfrm>
              <a:off x="7986205" y="13855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65000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 flipH="false" rot="21600000">
            <a:off x="8712847" y="13855"/>
            <a:ext cx="734291" cy="734291"/>
            <a:chOff x="8712847" y="13855"/>
            <a:chExt cx="734291" cy="734291"/>
          </a:xfrm>
        </p:grpSpPr>
        <p:sp>
          <p:nvSpPr>
            <p:cNvPr id="13" name="Freeform 13"/>
            <p:cNvSpPr/>
            <p:nvPr/>
          </p:nvSpPr>
          <p:cNvSpPr>
            <a:picLocks noChangeAspect="1"/>
          </p:cNvSpPr>
          <p:spPr>
            <a:xfrm>
              <a:off x="8712847" y="13855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30000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 flipH="false" rot="21600000">
            <a:off x="7259563" y="13855"/>
            <a:ext cx="734291" cy="734291"/>
            <a:chOff x="7259563" y="13855"/>
            <a:chExt cx="734291" cy="734291"/>
          </a:xfrm>
        </p:grpSpPr>
        <p:sp>
          <p:nvSpPr>
            <p:cNvPr id="15" name="Freeform 15"/>
            <p:cNvSpPr/>
            <p:nvPr/>
          </p:nvSpPr>
          <p:cNvSpPr>
            <a:picLocks noChangeAspect="1"/>
          </p:cNvSpPr>
          <p:spPr>
            <a:xfrm>
              <a:off x="7259563" y="13855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100000"/>
              </a:srgbClr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flipH="false" rot="0"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cNvSpPr>
            <a:picLocks noChangeAspect="1"/>
          </p:c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00000"/>
          </a:blip>
          <a:srcRect b="0" l="0" r="0" t="0"/>
          <a:stretch>
            <a:fillRect/>
          </a:stretch>
        </p:blipFill>
        <p:spPr>
          <a:xfrm flipH="false" rot="21600000">
            <a:off x="1985888" y="1328924"/>
            <a:ext cx="5853113" cy="337899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flipH="false" flipV="false" rot="21600000">
            <a:off x="2129557" y="611188"/>
            <a:ext cx="5103075" cy="200025"/>
          </a:xfrm>
          <a:prstGeom prst="rect">
            <a:avLst/>
          </a:prstGeom>
        </p:spPr>
        <p:txBody>
          <a:bodyPr anchor="t" bIns="0" lIns="0" rIns="0" rtlCol="false" tIns="21600"/>
          <a:lstStyle/>
          <a:p>
            <a:pPr algn="l">
              <a:lnSpc>
                <a:spcPts val="1575"/>
              </a:lnSpc>
            </a:pPr>
            <a:r>
              <a:rPr lang="en-US" b="false" i="false" spc="0" sz="1575">
                <a:solidFill>
                  <a:srgbClr val="ffffff">
                    <a:alpha val="100000"/>
                  </a:srgbClr>
                </a:solidFill>
                <a:latin typeface="Lato"/>
              </a:rPr>
              <a:t>Dollar Percentage Change vs Bitcoin Percentage  Change</a:t>
            </a:r>
          </a:p>
        </p:txBody>
      </p:sp>
      <p:sp>
        <p:nvSpPr>
          <p:cNvPr id="6" name="TextBox 6"/>
          <p:cNvSpPr txBox="1"/>
          <p:nvPr/>
        </p:nvSpPr>
        <p:spPr>
          <a:xfrm flipH="false" flipV="false" rot="21600000">
            <a:off x="304726" y="790761"/>
            <a:ext cx="1316887" cy="514350"/>
          </a:xfrm>
          <a:prstGeom prst="rect">
            <a:avLst/>
          </a:prstGeom>
        </p:spPr>
        <p:txBody>
          <a:bodyPr anchor="t" bIns="0" lIns="0" rIns="0" rtlCol="false" tIns="39600"/>
          <a:lstStyle/>
          <a:p>
            <a:pPr algn="l">
              <a:lnSpc>
                <a:spcPts val="4050"/>
              </a:lnSpc>
            </a:pPr>
            <a:r>
              <a:rPr lang="en-US" b="true" i="false" spc="0" sz="2700">
                <a:solidFill>
                  <a:srgbClr val="ffffff">
                    <a:alpha val="100000"/>
                  </a:srgbClr>
                </a:solidFill>
                <a:latin typeface="Lato"/>
              </a:rPr>
              <a:t>2020</a:t>
            </a:r>
          </a:p>
        </p:txBody>
      </p:sp>
      <p:sp>
        <p:nvSpPr>
          <p:cNvPr id="7" name="TextBox 7"/>
          <p:cNvSpPr txBox="1"/>
          <p:nvPr/>
        </p:nvSpPr>
        <p:spPr>
          <a:xfrm flipH="false" flipV="false" rot="21600000">
            <a:off x="8246194" y="719324"/>
            <a:ext cx="1316887" cy="514350"/>
          </a:xfrm>
          <a:prstGeom prst="rect">
            <a:avLst/>
          </a:prstGeom>
        </p:spPr>
        <p:txBody>
          <a:bodyPr anchor="t" bIns="0" lIns="0" rIns="0" rtlCol="false" tIns="39600"/>
          <a:lstStyle/>
          <a:p>
            <a:pPr algn="l">
              <a:lnSpc>
                <a:spcPts val="4050"/>
              </a:lnSpc>
            </a:pPr>
            <a:r>
              <a:rPr lang="en-US" b="true" i="false" spc="0" sz="2700">
                <a:solidFill>
                  <a:srgbClr val="ffffff">
                    <a:alpha val="100000"/>
                  </a:srgbClr>
                </a:solidFill>
                <a:latin typeface="Lato"/>
              </a:rPr>
              <a:t>2021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flipH="false" rot="0"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cNvSpPr>
            <a:picLocks noChangeAspect="1"/>
          </p:c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00000"/>
          </a:blip>
          <a:srcRect b="0" l="0" r="0" t="0"/>
          <a:stretch>
            <a:fillRect/>
          </a:stretch>
        </p:blipFill>
        <p:spPr>
          <a:xfrm flipH="false" rot="21600000">
            <a:off x="335682" y="1004999"/>
            <a:ext cx="4343400" cy="31051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flipH="false" flipV="false" rot="21600000">
            <a:off x="1450901" y="432594"/>
            <a:ext cx="2507513" cy="152400"/>
          </a:xfrm>
          <a:prstGeom prst="rect">
            <a:avLst/>
          </a:prstGeom>
        </p:spPr>
        <p:txBody>
          <a:bodyPr anchor="t" bIns="0" lIns="0" rIns="0" rtlCol="false" tIns="18000"/>
          <a:lstStyle/>
          <a:p>
            <a:pPr algn="l">
              <a:lnSpc>
                <a:spcPts val="1200"/>
              </a:lnSpc>
            </a:pPr>
            <a:r>
              <a:rPr lang="en-US" b="false" i="false" spc="0" sz="1200">
                <a:solidFill>
                  <a:srgbClr val="ffffff">
                    <a:alpha val="100000"/>
                  </a:srgbClr>
                </a:solidFill>
                <a:latin typeface="Lato"/>
              </a:rPr>
              <a:t>USD_vs_Crypto Market_r</a:t>
            </a:r>
          </a:p>
        </p:txBody>
      </p:sp>
      <p:sp>
        <p:nvSpPr>
          <p:cNvPr id="6" name="TextBox 6"/>
          <p:cNvSpPr txBox="1"/>
          <p:nvPr/>
        </p:nvSpPr>
        <p:spPr>
          <a:xfrm flipH="false" flipV="false" rot="21600000">
            <a:off x="6022901" y="396875"/>
            <a:ext cx="2507513" cy="152400"/>
          </a:xfrm>
          <a:prstGeom prst="rect">
            <a:avLst/>
          </a:prstGeom>
        </p:spPr>
        <p:txBody>
          <a:bodyPr anchor="t" bIns="0" lIns="0" rIns="0" rtlCol="false" tIns="18000"/>
          <a:lstStyle/>
          <a:p>
            <a:pPr algn="l">
              <a:lnSpc>
                <a:spcPts val="1200"/>
              </a:lnSpc>
            </a:pPr>
            <a:r>
              <a:rPr lang="en-US" b="false" i="false" spc="0" sz="1200">
                <a:solidFill>
                  <a:srgbClr val="ffffff">
                    <a:alpha val="100000"/>
                  </a:srgbClr>
                </a:solidFill>
                <a:latin typeface="Lato"/>
              </a:rPr>
              <a:t>USD_vs_Bitcoin with 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00000"/>
          </a:blip>
          <a:srcRect b="0" l="0" r="0" t="0"/>
          <a:stretch>
            <a:fillRect/>
          </a:stretch>
        </p:blipFill>
        <p:spPr>
          <a:xfrm flipH="false" rot="21600000">
            <a:off x="5005313" y="1026468"/>
            <a:ext cx="4314825" cy="306228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flipH="false" rot="21600000">
            <a:off x="4354799" y="4586227"/>
            <a:ext cx="734291" cy="734291"/>
            <a:chOff x="4354799" y="4586227"/>
            <a:chExt cx="734291" cy="734291"/>
          </a:xfrm>
        </p:grpSpPr>
        <p:sp>
          <p:nvSpPr>
            <p:cNvPr id="8" name="Freeform 8"/>
            <p:cNvSpPr/>
            <p:nvPr/>
          </p:nvSpPr>
          <p:cNvSpPr>
            <a:picLocks noChangeAspect="1"/>
          </p:cNvSpPr>
          <p:spPr>
            <a:xfrm>
              <a:off x="4354799" y="4586227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4A90E2">
                <a:alpha val="65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flipH="false" rot="21600000">
            <a:off x="5081441" y="4586227"/>
            <a:ext cx="734291" cy="734291"/>
            <a:chOff x="5081441" y="4586227"/>
            <a:chExt cx="734291" cy="734291"/>
          </a:xfrm>
        </p:grpSpPr>
        <p:sp>
          <p:nvSpPr>
            <p:cNvPr id="10" name="Freeform 10"/>
            <p:cNvSpPr/>
            <p:nvPr/>
          </p:nvSpPr>
          <p:cNvSpPr>
            <a:picLocks noChangeAspect="1"/>
          </p:cNvSpPr>
          <p:spPr>
            <a:xfrm>
              <a:off x="5081441" y="4586227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4A90E2">
                <a:alpha val="3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flipH="false" rot="21600000">
            <a:off x="3628157" y="4586227"/>
            <a:ext cx="734291" cy="734291"/>
            <a:chOff x="3628157" y="4586227"/>
            <a:chExt cx="734291" cy="734291"/>
          </a:xfrm>
        </p:grpSpPr>
        <p:sp>
          <p:nvSpPr>
            <p:cNvPr id="12" name="Freeform 12"/>
            <p:cNvSpPr/>
            <p:nvPr/>
          </p:nvSpPr>
          <p:cNvSpPr>
            <a:picLocks noChangeAspect="1"/>
          </p:cNvSpPr>
          <p:spPr>
            <a:xfrm>
              <a:off x="3628157" y="4586227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4A90E2">
                <a:alpha val="100000"/>
              </a:srgbClr>
            </a:solid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flipH="false" rot="0"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cNvSpPr>
            <a:picLocks noChangeAspect="1"/>
          </p:c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flipH="false" rot="21600000">
            <a:off x="-38395" y="0"/>
            <a:ext cx="8566150" cy="727547"/>
            <a:chOff x="-38395" y="0"/>
            <a:chExt cx="8566150" cy="727547"/>
          </a:xfrm>
        </p:grpSpPr>
        <p:sp>
          <p:nvSpPr>
            <p:cNvPr id="4" name="Freeform 4"/>
            <p:cNvSpPr/>
            <p:nvPr/>
          </p:nvSpPr>
          <p:cNvSpPr>
            <a:picLocks noChangeAspect="1"/>
          </p:cNvSpPr>
          <p:spPr>
            <a:xfrm>
              <a:off x="-38395" y="0"/>
              <a:ext cx="8566150" cy="727547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flipH="false" rot="21600000">
            <a:off x="8456318" y="0"/>
            <a:ext cx="485775" cy="727547"/>
            <a:chOff x="8456318" y="0"/>
            <a:chExt cx="485775" cy="727547"/>
          </a:xfrm>
        </p:grpSpPr>
        <p:sp>
          <p:nvSpPr>
            <p:cNvPr id="6" name="Freeform 6"/>
            <p:cNvSpPr/>
            <p:nvPr/>
          </p:nvSpPr>
          <p:cNvSpPr>
            <a:picLocks noChangeAspect="1"/>
          </p:cNvSpPr>
          <p:spPr>
            <a:xfrm>
              <a:off x="8456318" y="0"/>
              <a:ext cx="485775" cy="727547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flipH="false" rot="10800000">
            <a:off x="8794161" y="0"/>
            <a:ext cx="959439" cy="727075"/>
            <a:chOff x="8794161" y="0"/>
            <a:chExt cx="959439" cy="727075"/>
          </a:xfrm>
        </p:grpSpPr>
        <p:sp>
          <p:nvSpPr>
            <p:cNvPr id="8" name="Freeform 8"/>
            <p:cNvSpPr/>
            <p:nvPr/>
          </p:nvSpPr>
          <p:cNvSpPr>
            <a:picLocks noChangeAspect="1"/>
          </p:cNvSpPr>
          <p:spPr>
            <a:xfrm>
              <a:off x="8794161" y="0"/>
              <a:ext cx="959439" cy="727075"/>
            </a:xfrm>
            <a:custGeom>
              <a:avLst/>
              <a:gdLst/>
              <a:ahLst/>
              <a:cxnLst/>
              <a:pathLst>
                <a:path h="230505" w="304800">
                  <a:moveTo>
                    <a:pt x="230505" y="0"/>
                  </a:moveTo>
                  <a:cubicBezTo>
                    <a:pt x="102870" y="0"/>
                    <a:pt x="0" y="102870"/>
                    <a:pt x="0" y="230505"/>
                  </a:cubicBezTo>
                  <a:lnTo>
                    <a:pt x="0" y="230505"/>
                  </a:lnTo>
                  <a:lnTo>
                    <a:pt x="304800" y="230505"/>
                  </a:lnTo>
                  <a:lnTo>
                    <a:pt x="304800" y="0"/>
                  </a:lnTo>
                  <a:lnTo>
                    <a:pt x="230505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 flipH="false" flipV="false" rot="21600000">
            <a:off x="8570838" y="947322"/>
            <a:ext cx="1114481" cy="171450"/>
          </a:xfrm>
          <a:prstGeom prst="rect">
            <a:avLst/>
          </a:prstGeom>
        </p:spPr>
        <p:txBody>
          <a:bodyPr anchor="t" bIns="0" lIns="0" rIns="0" rtlCol="false" tIns="18000"/>
          <a:lstStyle/>
          <a:p>
            <a:pPr algn="l">
              <a:lnSpc>
                <a:spcPts val="1350"/>
              </a:lnSpc>
            </a:pPr>
            <a:r>
              <a:rPr lang="en-US" b="true" i="false" spc="0" sz="1350">
                <a:solidFill>
                  <a:srgbClr val="ff8024">
                    <a:alpha val="100000"/>
                  </a:srgbClr>
                </a:solidFill>
                <a:latin typeface="Lato"/>
              </a:rPr>
              <a:t>API  Url </a:t>
            </a:r>
          </a:p>
        </p:txBody>
      </p:sp>
      <p:sp>
        <p:nvSpPr>
          <p:cNvPr id="11" name="TextBox 11"/>
          <p:cNvSpPr txBox="1"/>
          <p:nvPr/>
        </p:nvSpPr>
        <p:spPr>
          <a:xfrm flipH="false" flipV="false" rot="21600000">
            <a:off x="8654182" y="1952625"/>
            <a:ext cx="860481" cy="228600"/>
          </a:xfrm>
          <a:prstGeom prst="rect">
            <a:avLst/>
          </a:prstGeom>
        </p:spPr>
        <p:txBody>
          <a:bodyPr anchor="t" bIns="0" lIns="0" rIns="0" rtlCol="false" tIns="18000"/>
          <a:lstStyle/>
          <a:p>
            <a:pPr algn="l">
              <a:lnSpc>
                <a:spcPts val="1800"/>
              </a:lnSpc>
            </a:pPr>
            <a:r>
              <a:rPr lang="en-US" b="false" i="false" spc="0" sz="1200">
                <a:solidFill>
                  <a:srgbClr val="f9f7ef">
                    <a:alpha val="100000"/>
                  </a:srgbClr>
                </a:solidFill>
                <a:latin typeface="Lato"/>
              </a:rPr>
              <a:t>response  </a:t>
            </a:r>
          </a:p>
        </p:txBody>
      </p:sp>
      <p:grpSp>
        <p:nvGrpSpPr>
          <p:cNvPr id="13" name="Group 13"/>
          <p:cNvGrpSpPr/>
          <p:nvPr/>
        </p:nvGrpSpPr>
        <p:grpSpPr>
          <a:xfrm flipH="false" rot="16189898">
            <a:off x="8260314" y="961482"/>
            <a:ext cx="225909" cy="247148"/>
            <a:chOff x="8260314" y="961482"/>
            <a:chExt cx="225909" cy="247148"/>
          </a:xfrm>
        </p:grpSpPr>
        <p:sp>
          <p:nvSpPr>
            <p:cNvPr id="12" name="Freeform 12"/>
            <p:cNvSpPr/>
            <p:nvPr/>
          </p:nvSpPr>
          <p:cNvSpPr>
            <a:picLocks noChangeAspect="1"/>
          </p:cNvSpPr>
          <p:spPr>
            <a:xfrm>
              <a:off x="8260314" y="961482"/>
              <a:ext cx="225909" cy="247148"/>
            </a:xfrm>
            <a:custGeom>
              <a:avLst/>
              <a:gdLst/>
              <a:ahLst/>
              <a:cxnLst/>
              <a:pathLst>
                <a:path h="302893" w="277649">
                  <a:moveTo>
                    <a:pt x="259060" y="194517"/>
                  </a:moveTo>
                  <a:lnTo>
                    <a:pt x="223379" y="194517"/>
                  </a:lnTo>
                  <a:lnTo>
                    <a:pt x="223379" y="284328"/>
                  </a:lnTo>
                  <a:cubicBezTo>
                    <a:pt x="223379" y="294587"/>
                    <a:pt x="215064" y="302893"/>
                    <a:pt x="204824" y="302893"/>
                  </a:cubicBezTo>
                  <a:lnTo>
                    <a:pt x="72827" y="302893"/>
                  </a:lnTo>
                  <a:cubicBezTo>
                    <a:pt x="62578" y="302893"/>
                    <a:pt x="54262" y="294587"/>
                    <a:pt x="54262" y="284328"/>
                  </a:cubicBezTo>
                  <a:lnTo>
                    <a:pt x="54262" y="194517"/>
                  </a:lnTo>
                  <a:lnTo>
                    <a:pt x="18591" y="194517"/>
                  </a:lnTo>
                  <a:cubicBezTo>
                    <a:pt x="3228" y="194517"/>
                    <a:pt x="-5488" y="176896"/>
                    <a:pt x="3847" y="164685"/>
                  </a:cubicBezTo>
                  <a:lnTo>
                    <a:pt x="124071" y="7294"/>
                  </a:lnTo>
                  <a:cubicBezTo>
                    <a:pt x="131501" y="-2431"/>
                    <a:pt x="146150" y="-2431"/>
                    <a:pt x="153580" y="7294"/>
                  </a:cubicBezTo>
                  <a:lnTo>
                    <a:pt x="273814" y="164694"/>
                  </a:lnTo>
                  <a:cubicBezTo>
                    <a:pt x="283129" y="176905"/>
                    <a:pt x="274414" y="194517"/>
                    <a:pt x="259060" y="194517"/>
                  </a:cubicBezTo>
                </a:path>
              </a:pathLst>
            </a:custGeom>
            <a:solidFill>
              <a:srgbClr val="ff4100">
                <a:alpha val="100000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 flipH="false" flipV="false" rot="21600000">
            <a:off x="574601" y="197086"/>
            <a:ext cx="3971981" cy="333375"/>
          </a:xfrm>
          <a:prstGeom prst="rect">
            <a:avLst/>
          </a:prstGeom>
        </p:spPr>
        <p:txBody>
          <a:bodyPr anchor="t" bIns="0" lIns="0" rIns="0" rtlCol="false" tIns="36000"/>
          <a:lstStyle/>
          <a:p>
            <a:pPr algn="l">
              <a:lnSpc>
                <a:spcPts val="2640"/>
              </a:lnSpc>
            </a:pPr>
            <a:r>
              <a:rPr lang="en-US" b="true" i="false" spc="0" sz="2400">
                <a:solidFill>
                  <a:srgbClr val="f9f7ef">
                    <a:alpha val="100000"/>
                  </a:srgbClr>
                </a:solidFill>
                <a:latin typeface="IBM Plex Serif"/>
              </a:rPr>
              <a:t>API retrieve code 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alphaModFix amt="100000"/>
          </a:blip>
          <a:srcRect b="0" l="0" r="0" t="0"/>
          <a:stretch>
            <a:fillRect/>
          </a:stretch>
        </p:blipFill>
        <p:spPr>
          <a:xfrm flipH="false" rot="21600000">
            <a:off x="368067" y="914944"/>
            <a:ext cx="7802880" cy="2385296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 flipH="false" rot="16189898">
            <a:off x="8252302" y="1945881"/>
            <a:ext cx="225909" cy="247148"/>
            <a:chOff x="8252302" y="1945881"/>
            <a:chExt cx="225909" cy="247148"/>
          </a:xfrm>
        </p:grpSpPr>
        <p:sp>
          <p:nvSpPr>
            <p:cNvPr id="16" name="Freeform 16"/>
            <p:cNvSpPr/>
            <p:nvPr/>
          </p:nvSpPr>
          <p:cNvSpPr>
            <a:picLocks noChangeAspect="1"/>
          </p:cNvSpPr>
          <p:spPr>
            <a:xfrm>
              <a:off x="8252302" y="1945881"/>
              <a:ext cx="225909" cy="247148"/>
            </a:xfrm>
            <a:custGeom>
              <a:avLst/>
              <a:gdLst/>
              <a:ahLst/>
              <a:cxnLst/>
              <a:pathLst>
                <a:path h="302893" w="277649">
                  <a:moveTo>
                    <a:pt x="259060" y="194517"/>
                  </a:moveTo>
                  <a:lnTo>
                    <a:pt x="223379" y="194517"/>
                  </a:lnTo>
                  <a:lnTo>
                    <a:pt x="223379" y="284328"/>
                  </a:lnTo>
                  <a:cubicBezTo>
                    <a:pt x="223379" y="294587"/>
                    <a:pt x="215064" y="302893"/>
                    <a:pt x="204824" y="302893"/>
                  </a:cubicBezTo>
                  <a:lnTo>
                    <a:pt x="72827" y="302893"/>
                  </a:lnTo>
                  <a:cubicBezTo>
                    <a:pt x="62578" y="302893"/>
                    <a:pt x="54262" y="294587"/>
                    <a:pt x="54262" y="284328"/>
                  </a:cubicBezTo>
                  <a:lnTo>
                    <a:pt x="54262" y="194517"/>
                  </a:lnTo>
                  <a:lnTo>
                    <a:pt x="18591" y="194517"/>
                  </a:lnTo>
                  <a:cubicBezTo>
                    <a:pt x="3228" y="194517"/>
                    <a:pt x="-5488" y="176896"/>
                    <a:pt x="3847" y="164685"/>
                  </a:cubicBezTo>
                  <a:lnTo>
                    <a:pt x="124071" y="7294"/>
                  </a:lnTo>
                  <a:cubicBezTo>
                    <a:pt x="131501" y="-2431"/>
                    <a:pt x="146150" y="-2431"/>
                    <a:pt x="153580" y="7294"/>
                  </a:cubicBezTo>
                  <a:lnTo>
                    <a:pt x="273814" y="164694"/>
                  </a:lnTo>
                  <a:cubicBezTo>
                    <a:pt x="283129" y="176905"/>
                    <a:pt x="274414" y="194517"/>
                    <a:pt x="259060" y="194517"/>
                  </a:cubicBezTo>
                </a:path>
              </a:pathLst>
            </a:custGeom>
            <a:solidFill>
              <a:srgbClr val="ff4100">
                <a:alpha val="100000"/>
              </a:srgbClr>
            </a:solid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flipH="false" rot="0"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cNvSpPr>
            <a:picLocks noChangeAspect="1"/>
          </p:c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 flipH="false" flipV="false" rot="21600000">
            <a:off x="4275460" y="302568"/>
            <a:ext cx="1662169" cy="152400"/>
          </a:xfrm>
          <a:prstGeom prst="rect">
            <a:avLst/>
          </a:prstGeom>
        </p:spPr>
        <p:txBody>
          <a:bodyPr anchor="t" bIns="0" lIns="0" rIns="0" rtlCol="false" tIns="18000"/>
          <a:lstStyle/>
          <a:p>
            <a:pPr algn="l">
              <a:lnSpc>
                <a:spcPts val="1200"/>
              </a:lnSpc>
            </a:pPr>
            <a:r>
              <a:rPr lang="en-US" b="false" i="false" spc="0" sz="1200">
                <a:solidFill>
                  <a:srgbClr val="ffffff">
                    <a:alpha val="100000"/>
                  </a:srgbClr>
                </a:solidFill>
                <a:latin typeface="Lato"/>
              </a:rPr>
              <a:t>List to hold variables </a:t>
            </a:r>
          </a:p>
        </p:txBody>
      </p:sp>
      <p:sp>
        <p:nvSpPr>
          <p:cNvPr id="5" name="TextBox 5"/>
          <p:cNvSpPr txBox="1"/>
          <p:nvPr/>
        </p:nvSpPr>
        <p:spPr>
          <a:xfrm flipH="false" flipV="false" rot="21600000">
            <a:off x="4402063" y="1219994"/>
            <a:ext cx="1662169" cy="304800"/>
          </a:xfrm>
          <a:prstGeom prst="rect">
            <a:avLst/>
          </a:prstGeom>
        </p:spPr>
        <p:txBody>
          <a:bodyPr anchor="t" bIns="0" lIns="0" rIns="0" rtlCol="false" tIns="18000"/>
          <a:lstStyle/>
          <a:p>
            <a:pPr algn="l">
              <a:lnSpc>
                <a:spcPts val="1200"/>
              </a:lnSpc>
            </a:pPr>
            <a:r>
              <a:rPr lang="en-US" b="false" i="false" spc="0" sz="1200">
                <a:solidFill>
                  <a:srgbClr val="ffffff">
                    <a:alpha val="100000"/>
                  </a:srgbClr>
                </a:solidFill>
                <a:latin typeface="Lato"/>
              </a:rPr>
              <a:t>Loop to retrieve data from response</a:t>
            </a:r>
          </a:p>
        </p:txBody>
      </p:sp>
      <p:grpSp>
        <p:nvGrpSpPr>
          <p:cNvPr id="7" name="Group 7"/>
          <p:cNvGrpSpPr/>
          <p:nvPr/>
        </p:nvGrpSpPr>
        <p:grpSpPr>
          <a:xfrm flipH="false" rot="21600000">
            <a:off x="8057643" y="252166"/>
            <a:ext cx="734291" cy="734291"/>
            <a:chOff x="8057643" y="252166"/>
            <a:chExt cx="734291" cy="734291"/>
          </a:xfrm>
        </p:grpSpPr>
        <p:sp>
          <p:nvSpPr>
            <p:cNvPr id="6" name="Freeform 6"/>
            <p:cNvSpPr/>
            <p:nvPr/>
          </p:nvSpPr>
          <p:cNvSpPr>
            <a:picLocks noChangeAspect="1"/>
          </p:cNvSpPr>
          <p:spPr>
            <a:xfrm>
              <a:off x="8057643" y="252166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65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flipH="false" rot="21600000">
            <a:off x="8784285" y="252166"/>
            <a:ext cx="734291" cy="734291"/>
            <a:chOff x="8784285" y="252166"/>
            <a:chExt cx="734291" cy="734291"/>
          </a:xfrm>
        </p:grpSpPr>
        <p:sp>
          <p:nvSpPr>
            <p:cNvPr id="8" name="Freeform 8"/>
            <p:cNvSpPr/>
            <p:nvPr/>
          </p:nvSpPr>
          <p:cNvSpPr>
            <a:picLocks noChangeAspect="1"/>
          </p:cNvSpPr>
          <p:spPr>
            <a:xfrm>
              <a:off x="8784285" y="252166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3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flipH="false" rot="21600000">
            <a:off x="7331001" y="252166"/>
            <a:ext cx="734291" cy="734291"/>
            <a:chOff x="7331001" y="252166"/>
            <a:chExt cx="734291" cy="734291"/>
          </a:xfrm>
        </p:grpSpPr>
        <p:sp>
          <p:nvSpPr>
            <p:cNvPr id="10" name="Freeform 10"/>
            <p:cNvSpPr/>
            <p:nvPr/>
          </p:nvSpPr>
          <p:cNvSpPr>
            <a:picLocks noChangeAspect="1"/>
          </p:cNvSpPr>
          <p:spPr>
            <a:xfrm>
              <a:off x="7331001" y="252166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100000"/>
              </a:srgbClr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alphaModFix amt="100000"/>
          </a:blip>
          <a:srcRect b="0" l="0" r="0" t="0"/>
          <a:stretch>
            <a:fillRect/>
          </a:stretch>
        </p:blipFill>
        <p:spPr>
          <a:xfrm flipH="false" rot="21600000">
            <a:off x="292546" y="250965"/>
            <a:ext cx="3739109" cy="438912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alphaModFix amt="100000"/>
          </a:blip>
          <a:srcRect b="0" l="0" r="0" t="0"/>
          <a:stretch>
            <a:fillRect/>
          </a:stretch>
        </p:blipFill>
        <p:spPr>
          <a:xfrm flipH="false" rot="21600000">
            <a:off x="1856348" y="2743876"/>
            <a:ext cx="7802880" cy="257036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 flipH="false" rot="35262">
            <a:off x="4038526" y="1793825"/>
            <a:ext cx="520700" cy="520700"/>
            <a:chOff x="4038526" y="1793825"/>
            <a:chExt cx="520700" cy="520700"/>
          </a:xfrm>
        </p:grpSpPr>
        <p:sp>
          <p:nvSpPr>
            <p:cNvPr id="14" name="Freeform 14"/>
            <p:cNvSpPr/>
            <p:nvPr/>
          </p:nvSpPr>
          <p:cNvSpPr>
            <a:picLocks noChangeAspect="1"/>
          </p:cNvSpPr>
          <p:spPr>
            <a:xfrm>
              <a:off x="4038526" y="1793825"/>
              <a:ext cx="520700" cy="520700"/>
            </a:xfrm>
            <a:custGeom>
              <a:avLst/>
              <a:gdLst/>
              <a:ahLst/>
              <a:cxnLst/>
              <a:pathLst>
                <a:path h="302609" w="302895">
                  <a:moveTo>
                    <a:pt x="302895" y="0"/>
                  </a:moveTo>
                  <a:cubicBezTo>
                    <a:pt x="135626" y="0"/>
                    <a:pt x="0" y="135484"/>
                    <a:pt x="0" y="302609"/>
                  </a:cubicBezTo>
                  <a:lnTo>
                    <a:pt x="302895" y="302609"/>
                  </a:lnTo>
                  <a:lnTo>
                    <a:pt x="302895" y="0"/>
                  </a:lnTo>
                  <a:close/>
                </a:path>
              </a:pathLst>
            </a:custGeom>
            <a:solidFill>
              <a:srgbClr val="ffcce7">
                <a:alpha val="100000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flipH="false" rot="21600000">
            <a:off x="4660032" y="2113738"/>
            <a:ext cx="528638" cy="528638"/>
            <a:chOff x="4660032" y="2113738"/>
            <a:chExt cx="528638" cy="528638"/>
          </a:xfrm>
        </p:grpSpPr>
        <p:sp>
          <p:nvSpPr>
            <p:cNvPr id="16" name="Freeform 16"/>
            <p:cNvSpPr/>
            <p:nvPr/>
          </p:nvSpPr>
          <p:cNvSpPr>
            <a:picLocks noChangeAspect="1"/>
          </p:cNvSpPr>
          <p:spPr>
            <a:xfrm>
              <a:off x="4660032" y="2113738"/>
              <a:ext cx="528638" cy="528638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8024">
                <a:alpha val="100000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flipH="false" rot="5455851">
            <a:off x="5306938" y="1954399"/>
            <a:ext cx="520700" cy="520700"/>
            <a:chOff x="5306938" y="1954399"/>
            <a:chExt cx="520700" cy="520700"/>
          </a:xfrm>
        </p:grpSpPr>
        <p:sp>
          <p:nvSpPr>
            <p:cNvPr id="18" name="Freeform 18"/>
            <p:cNvSpPr/>
            <p:nvPr/>
          </p:nvSpPr>
          <p:cNvSpPr>
            <a:picLocks noChangeAspect="1"/>
          </p:cNvSpPr>
          <p:spPr>
            <a:xfrm>
              <a:off x="5306938" y="1954399"/>
              <a:ext cx="520700" cy="520700"/>
            </a:xfrm>
            <a:custGeom>
              <a:avLst/>
              <a:gdLst/>
              <a:ahLst/>
              <a:cxnLst/>
              <a:pathLst>
                <a:path h="302609" w="302895">
                  <a:moveTo>
                    <a:pt x="302895" y="0"/>
                  </a:moveTo>
                  <a:cubicBezTo>
                    <a:pt x="135626" y="0"/>
                    <a:pt x="0" y="135484"/>
                    <a:pt x="0" y="302609"/>
                  </a:cubicBezTo>
                  <a:lnTo>
                    <a:pt x="302895" y="302609"/>
                  </a:lnTo>
                  <a:lnTo>
                    <a:pt x="302895" y="0"/>
                  </a:lnTo>
                  <a:close/>
                </a:path>
              </a:pathLst>
            </a:custGeom>
            <a:solidFill>
              <a:srgbClr val="ffcce7">
                <a:alpha val="100000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 flipH="false" flipV="false" rot="21600000">
            <a:off x="6692429" y="2245705"/>
            <a:ext cx="1662169" cy="304800"/>
          </a:xfrm>
          <a:prstGeom prst="rect">
            <a:avLst/>
          </a:prstGeom>
        </p:spPr>
        <p:txBody>
          <a:bodyPr anchor="t" bIns="0" lIns="0" rIns="0" rtlCol="false" tIns="18000"/>
          <a:lstStyle/>
          <a:p>
            <a:pPr algn="l">
              <a:lnSpc>
                <a:spcPts val="1200"/>
              </a:lnSpc>
            </a:pPr>
            <a:r>
              <a:rPr lang="en-US" b="false" i="false" spc="0" sz="1200">
                <a:solidFill>
                  <a:srgbClr val="ffffff">
                    <a:alpha val="100000"/>
                  </a:srgbClr>
                </a:solidFill>
                <a:latin typeface="Lato"/>
              </a:rPr>
              <a:t>Formatting data to retrieve top 5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alphaModFix amt="100000"/>
          </a:blip>
          <a:srcRect b="0" l="0" r="0" t="0"/>
          <a:stretch>
            <a:fillRect/>
          </a:stretch>
        </p:blipFill>
        <p:spPr>
          <a:xfrm flipH="false" rot="21600000">
            <a:off x="4040571" y="2010172"/>
            <a:ext cx="1947831" cy="73043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 flipH="false" flipV="false" rot="21600000">
            <a:off x="4036144" y="2244796"/>
            <a:ext cx="1986019" cy="266700"/>
          </a:xfrm>
          <a:prstGeom prst="rect">
            <a:avLst/>
          </a:prstGeom>
        </p:spPr>
        <p:txBody>
          <a:bodyPr anchor="t" bIns="0" lIns="0" rIns="0" rtlCol="false" tIns="28800"/>
          <a:lstStyle/>
          <a:p>
            <a:pPr algn="ctr">
              <a:lnSpc>
                <a:spcPts val="2136"/>
              </a:lnSpc>
            </a:pPr>
            <a:r>
              <a:rPr lang="en-US" b="false" i="false" spc="0" sz="2136">
                <a:solidFill>
                  <a:srgbClr val="000000">
                    <a:alpha val="100000"/>
                  </a:srgbClr>
                </a:solidFill>
                <a:latin typeface="League Gothic"/>
              </a:rPr>
              <a:t>HOW TO CROSS THE ROAD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flipH="false" rot="0"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cNvSpPr>
            <a:picLocks noChangeAspect="1"/>
          </p:c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00000"/>
          </a:blip>
          <a:srcRect b="0" l="0" r="0" t="0"/>
          <a:stretch>
            <a:fillRect/>
          </a:stretch>
        </p:blipFill>
        <p:spPr>
          <a:xfrm flipH="false" rot="21600000">
            <a:off x="927661" y="548747"/>
            <a:ext cx="7802880" cy="279343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flipH="false" flipV="false" rot="21600000">
            <a:off x="2340694" y="63215"/>
            <a:ext cx="4579200" cy="333375"/>
          </a:xfrm>
          <a:prstGeom prst="rect">
            <a:avLst/>
          </a:prstGeom>
        </p:spPr>
        <p:txBody>
          <a:bodyPr anchor="t" bIns="0" lIns="0" rIns="0" rtlCol="false" tIns="36000"/>
          <a:lstStyle/>
          <a:p>
            <a:pPr algn="ctr">
              <a:lnSpc>
                <a:spcPts val="2625"/>
              </a:lnSpc>
            </a:pPr>
            <a:r>
              <a:rPr lang="en-US" b="false" i="false" spc="0" sz="2625">
                <a:solidFill>
                  <a:srgbClr val="F9F7EF">
                    <a:alpha val="100000"/>
                  </a:srgbClr>
                </a:solidFill>
                <a:latin typeface="Montserrat"/>
              </a:rPr>
              <a:t>DataFrame</a:t>
            </a:r>
          </a:p>
        </p:txBody>
      </p:sp>
      <p:sp>
        <p:nvSpPr>
          <p:cNvPr id="6" name="TextBox 6"/>
          <p:cNvSpPr txBox="1"/>
          <p:nvPr/>
        </p:nvSpPr>
        <p:spPr>
          <a:xfrm flipH="false" flipV="false" rot="20117916">
            <a:off x="1275085" y="3679254"/>
            <a:ext cx="1662169" cy="171450"/>
          </a:xfrm>
          <a:prstGeom prst="rect">
            <a:avLst/>
          </a:prstGeom>
        </p:spPr>
        <p:txBody>
          <a:bodyPr anchor="t" bIns="0" lIns="0" rIns="0" rtlCol="false" tIns="18000"/>
          <a:lstStyle/>
          <a:p>
            <a:pPr algn="l">
              <a:lnSpc>
                <a:spcPts val="1350"/>
              </a:lnSpc>
            </a:pPr>
            <a:r>
              <a:rPr lang="en-US" b="true" i="false" spc="0" sz="1350">
                <a:solidFill>
                  <a:srgbClr val="ff8024">
                    <a:alpha val="100000"/>
                  </a:srgbClr>
                </a:solidFill>
                <a:latin typeface="Lato"/>
              </a:rPr>
              <a:t>Bitcoin</a:t>
            </a:r>
          </a:p>
        </p:txBody>
      </p:sp>
      <p:sp>
        <p:nvSpPr>
          <p:cNvPr id="7" name="TextBox 7"/>
          <p:cNvSpPr txBox="1"/>
          <p:nvPr/>
        </p:nvSpPr>
        <p:spPr>
          <a:xfrm flipH="false" flipV="false" rot="826592">
            <a:off x="1382241" y="4846067"/>
            <a:ext cx="1662169" cy="171450"/>
          </a:xfrm>
          <a:prstGeom prst="rect">
            <a:avLst/>
          </a:prstGeom>
        </p:spPr>
        <p:txBody>
          <a:bodyPr anchor="t" bIns="0" lIns="0" rIns="0" rtlCol="false" tIns="18000"/>
          <a:lstStyle/>
          <a:p>
            <a:pPr algn="l">
              <a:lnSpc>
                <a:spcPts val="1350"/>
              </a:lnSpc>
            </a:pPr>
            <a:r>
              <a:rPr lang="en-US" b="true" i="false" spc="0" sz="1350">
                <a:solidFill>
                  <a:srgbClr val="ff8024">
                    <a:alpha val="100000"/>
                  </a:srgbClr>
                </a:solidFill>
                <a:latin typeface="Lato"/>
              </a:rPr>
              <a:t>Binance Coin</a:t>
            </a:r>
          </a:p>
        </p:txBody>
      </p:sp>
      <p:sp>
        <p:nvSpPr>
          <p:cNvPr id="8" name="TextBox 8"/>
          <p:cNvSpPr txBox="1"/>
          <p:nvPr/>
        </p:nvSpPr>
        <p:spPr>
          <a:xfrm flipH="false" flipV="false" rot="21300527">
            <a:off x="2918147" y="4572223"/>
            <a:ext cx="1662169" cy="171450"/>
          </a:xfrm>
          <a:prstGeom prst="rect">
            <a:avLst/>
          </a:prstGeom>
        </p:spPr>
        <p:txBody>
          <a:bodyPr anchor="t" bIns="0" lIns="0" rIns="0" rtlCol="false" tIns="18000"/>
          <a:lstStyle/>
          <a:p>
            <a:pPr algn="l">
              <a:lnSpc>
                <a:spcPts val="1350"/>
              </a:lnSpc>
            </a:pPr>
            <a:r>
              <a:rPr lang="en-US" b="true" i="false" spc="0" sz="1350">
                <a:solidFill>
                  <a:srgbClr val="ff8024">
                    <a:alpha val="100000"/>
                  </a:srgbClr>
                </a:solidFill>
                <a:latin typeface="Lato"/>
              </a:rPr>
              <a:t>Polkadot</a:t>
            </a:r>
          </a:p>
        </p:txBody>
      </p:sp>
      <p:sp>
        <p:nvSpPr>
          <p:cNvPr id="9" name="TextBox 9"/>
          <p:cNvSpPr txBox="1"/>
          <p:nvPr/>
        </p:nvSpPr>
        <p:spPr>
          <a:xfrm flipH="false" flipV="false" rot="1576225">
            <a:off x="4567163" y="3947697"/>
            <a:ext cx="1543106" cy="171450"/>
          </a:xfrm>
          <a:prstGeom prst="rect">
            <a:avLst/>
          </a:prstGeom>
        </p:spPr>
        <p:txBody>
          <a:bodyPr anchor="t" bIns="0" lIns="0" rIns="0" rtlCol="false" tIns="18000"/>
          <a:lstStyle/>
          <a:p>
            <a:pPr algn="l">
              <a:lnSpc>
                <a:spcPts val="1350"/>
              </a:lnSpc>
            </a:pPr>
            <a:r>
              <a:rPr lang="en-US" b="true" i="false" spc="0" sz="1350">
                <a:solidFill>
                  <a:srgbClr val="ff8024">
                    <a:alpha val="100000"/>
                  </a:srgbClr>
                </a:solidFill>
                <a:latin typeface="Lato"/>
              </a:rPr>
              <a:t>Ethereum</a:t>
            </a:r>
          </a:p>
        </p:txBody>
      </p:sp>
      <p:sp>
        <p:nvSpPr>
          <p:cNvPr id="10" name="TextBox 10"/>
          <p:cNvSpPr txBox="1"/>
          <p:nvPr/>
        </p:nvSpPr>
        <p:spPr>
          <a:xfrm flipH="false" flipV="false" rot="21600000">
            <a:off x="4215929" y="4329261"/>
            <a:ext cx="1662169" cy="171450"/>
          </a:xfrm>
          <a:prstGeom prst="rect">
            <a:avLst/>
          </a:prstGeom>
        </p:spPr>
        <p:txBody>
          <a:bodyPr anchor="t" bIns="0" lIns="0" rIns="0" rtlCol="false" tIns="18000"/>
          <a:lstStyle/>
          <a:p>
            <a:pPr algn="l">
              <a:lnSpc>
                <a:spcPts val="1350"/>
              </a:lnSpc>
            </a:pPr>
            <a:r>
              <a:rPr lang="en-US" b="true" i="false" spc="0" sz="1350">
                <a:solidFill>
                  <a:srgbClr val="ff8024">
                    <a:alpha val="100000"/>
                  </a:srgbClr>
                </a:solidFill>
                <a:latin typeface="Lato"/>
              </a:rPr>
              <a:t>XRP</a:t>
            </a:r>
          </a:p>
        </p:txBody>
      </p:sp>
      <p:sp>
        <p:nvSpPr>
          <p:cNvPr id="11" name="TextBox 11"/>
          <p:cNvSpPr txBox="1"/>
          <p:nvPr/>
        </p:nvSpPr>
        <p:spPr>
          <a:xfrm flipH="false" flipV="false" rot="21262442">
            <a:off x="3394397" y="3674418"/>
            <a:ext cx="1662169" cy="171450"/>
          </a:xfrm>
          <a:prstGeom prst="rect">
            <a:avLst/>
          </a:prstGeom>
        </p:spPr>
        <p:txBody>
          <a:bodyPr anchor="t" bIns="0" lIns="0" rIns="0" rtlCol="false" tIns="18000"/>
          <a:lstStyle/>
          <a:p>
            <a:pPr algn="l">
              <a:lnSpc>
                <a:spcPts val="1350"/>
              </a:lnSpc>
            </a:pPr>
            <a:r>
              <a:rPr lang="en-US" b="true" i="false" spc="0" sz="1350">
                <a:solidFill>
                  <a:srgbClr val="ff8024">
                    <a:alpha val="100000"/>
                  </a:srgbClr>
                </a:solidFill>
                <a:latin typeface="Lato"/>
              </a:rPr>
              <a:t>Cardano</a:t>
            </a:r>
          </a:p>
        </p:txBody>
      </p:sp>
      <p:sp>
        <p:nvSpPr>
          <p:cNvPr id="12" name="TextBox 12"/>
          <p:cNvSpPr txBox="1"/>
          <p:nvPr/>
        </p:nvSpPr>
        <p:spPr>
          <a:xfrm flipH="false" flipV="false" rot="19288356">
            <a:off x="5192241" y="4572223"/>
            <a:ext cx="1662169" cy="171450"/>
          </a:xfrm>
          <a:prstGeom prst="rect">
            <a:avLst/>
          </a:prstGeom>
        </p:spPr>
        <p:txBody>
          <a:bodyPr anchor="t" bIns="0" lIns="0" rIns="0" rtlCol="false" tIns="18000"/>
          <a:lstStyle/>
          <a:p>
            <a:pPr algn="l">
              <a:lnSpc>
                <a:spcPts val="1350"/>
              </a:lnSpc>
            </a:pPr>
            <a:r>
              <a:rPr lang="en-US" b="true" i="false" spc="0" sz="1350">
                <a:solidFill>
                  <a:srgbClr val="ff8024">
                    <a:alpha val="100000"/>
                  </a:srgbClr>
                </a:solidFill>
                <a:latin typeface="Lato"/>
              </a:rPr>
              <a:t>Dogecoin</a:t>
            </a:r>
          </a:p>
        </p:txBody>
      </p:sp>
      <p:sp>
        <p:nvSpPr>
          <p:cNvPr id="13" name="TextBox 13"/>
          <p:cNvSpPr txBox="1"/>
          <p:nvPr/>
        </p:nvSpPr>
        <p:spPr>
          <a:xfrm flipH="false" flipV="false" rot="20904195">
            <a:off x="6359054" y="4131692"/>
            <a:ext cx="1745513" cy="171450"/>
          </a:xfrm>
          <a:prstGeom prst="rect">
            <a:avLst/>
          </a:prstGeom>
        </p:spPr>
        <p:txBody>
          <a:bodyPr anchor="t" bIns="0" lIns="0" rIns="0" rtlCol="false" tIns="18000"/>
          <a:lstStyle/>
          <a:p>
            <a:pPr algn="l">
              <a:lnSpc>
                <a:spcPts val="1350"/>
              </a:lnSpc>
            </a:pPr>
            <a:r>
              <a:rPr lang="en-US" b="true" i="false" spc="0" sz="1350">
                <a:solidFill>
                  <a:srgbClr val="ff8024">
                    <a:alpha val="100000"/>
                  </a:srgbClr>
                </a:solidFill>
                <a:latin typeface="Lato"/>
              </a:rPr>
              <a:t>USD Coin</a:t>
            </a:r>
          </a:p>
        </p:txBody>
      </p:sp>
      <p:sp>
        <p:nvSpPr>
          <p:cNvPr id="14" name="TextBox 14"/>
          <p:cNvSpPr txBox="1"/>
          <p:nvPr/>
        </p:nvSpPr>
        <p:spPr>
          <a:xfrm flipH="false" flipV="false" rot="1195934">
            <a:off x="7394897" y="3869754"/>
            <a:ext cx="1662169" cy="171450"/>
          </a:xfrm>
          <a:prstGeom prst="rect">
            <a:avLst/>
          </a:prstGeom>
        </p:spPr>
        <p:txBody>
          <a:bodyPr anchor="t" bIns="0" lIns="0" rIns="0" rtlCol="false" tIns="18000"/>
          <a:lstStyle/>
          <a:p>
            <a:pPr algn="l">
              <a:lnSpc>
                <a:spcPts val="1350"/>
              </a:lnSpc>
            </a:pPr>
            <a:r>
              <a:rPr lang="en-US" b="true" i="false" spc="0" sz="1350">
                <a:solidFill>
                  <a:srgbClr val="ff8024">
                    <a:alpha val="100000"/>
                  </a:srgbClr>
                </a:solidFill>
                <a:latin typeface="Lato"/>
              </a:rPr>
              <a:t>Solana</a:t>
            </a:r>
          </a:p>
        </p:txBody>
      </p:sp>
      <p:sp>
        <p:nvSpPr>
          <p:cNvPr id="15" name="TextBox 15"/>
          <p:cNvSpPr txBox="1"/>
          <p:nvPr/>
        </p:nvSpPr>
        <p:spPr>
          <a:xfrm flipH="false" flipV="false" rot="673712">
            <a:off x="7144866" y="4703192"/>
            <a:ext cx="1662169" cy="171450"/>
          </a:xfrm>
          <a:prstGeom prst="rect">
            <a:avLst/>
          </a:prstGeom>
        </p:spPr>
        <p:txBody>
          <a:bodyPr anchor="t" bIns="0" lIns="0" rIns="0" rtlCol="false" tIns="18000"/>
          <a:lstStyle/>
          <a:p>
            <a:pPr algn="l">
              <a:lnSpc>
                <a:spcPts val="1350"/>
              </a:lnSpc>
            </a:pPr>
            <a:r>
              <a:rPr lang="en-US" b="true" i="false" spc="0" sz="1350">
                <a:solidFill>
                  <a:srgbClr val="ff8024">
                    <a:alpha val="100000"/>
                  </a:srgbClr>
                </a:solidFill>
                <a:latin typeface="Lato"/>
              </a:rPr>
              <a:t>Tethereum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flipH="false" rot="0"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cNvSpPr>
            <a:picLocks noChangeAspect="1"/>
          </p:c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flipH="false" rot="21600000">
            <a:off x="-14582" y="0"/>
            <a:ext cx="8566150" cy="727547"/>
            <a:chOff x="-14582" y="0"/>
            <a:chExt cx="8566150" cy="727547"/>
          </a:xfrm>
        </p:grpSpPr>
        <p:sp>
          <p:nvSpPr>
            <p:cNvPr id="4" name="Freeform 4"/>
            <p:cNvSpPr/>
            <p:nvPr/>
          </p:nvSpPr>
          <p:cNvSpPr>
            <a:picLocks noChangeAspect="1"/>
          </p:cNvSpPr>
          <p:spPr>
            <a:xfrm>
              <a:off x="-14582" y="0"/>
              <a:ext cx="8566150" cy="727547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flipH="false" rot="21600000">
            <a:off x="8480130" y="0"/>
            <a:ext cx="485775" cy="727547"/>
            <a:chOff x="8480130" y="0"/>
            <a:chExt cx="485775" cy="727547"/>
          </a:xfrm>
        </p:grpSpPr>
        <p:sp>
          <p:nvSpPr>
            <p:cNvPr id="6" name="Freeform 6"/>
            <p:cNvSpPr/>
            <p:nvPr/>
          </p:nvSpPr>
          <p:cNvSpPr>
            <a:picLocks noChangeAspect="1"/>
          </p:cNvSpPr>
          <p:spPr>
            <a:xfrm>
              <a:off x="8480130" y="0"/>
              <a:ext cx="485775" cy="727547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flipH="false" rot="10800000">
            <a:off x="8817973" y="0"/>
            <a:ext cx="959439" cy="727075"/>
            <a:chOff x="8817973" y="0"/>
            <a:chExt cx="959439" cy="727075"/>
          </a:xfrm>
        </p:grpSpPr>
        <p:sp>
          <p:nvSpPr>
            <p:cNvPr id="8" name="Freeform 8"/>
            <p:cNvSpPr/>
            <p:nvPr/>
          </p:nvSpPr>
          <p:cNvSpPr>
            <a:picLocks noChangeAspect="1"/>
          </p:cNvSpPr>
          <p:spPr>
            <a:xfrm>
              <a:off x="8817973" y="0"/>
              <a:ext cx="959439" cy="727075"/>
            </a:xfrm>
            <a:custGeom>
              <a:avLst/>
              <a:gdLst/>
              <a:ahLst/>
              <a:cxnLst/>
              <a:pathLst>
                <a:path h="230505" w="304800">
                  <a:moveTo>
                    <a:pt x="230505" y="0"/>
                  </a:moveTo>
                  <a:cubicBezTo>
                    <a:pt x="102870" y="0"/>
                    <a:pt x="0" y="102870"/>
                    <a:pt x="0" y="230505"/>
                  </a:cubicBezTo>
                  <a:lnTo>
                    <a:pt x="0" y="230505"/>
                  </a:lnTo>
                  <a:lnTo>
                    <a:pt x="304800" y="230505"/>
                  </a:lnTo>
                  <a:lnTo>
                    <a:pt x="304800" y="0"/>
                  </a:lnTo>
                  <a:lnTo>
                    <a:pt x="230505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 flipH="false" flipV="false" rot="21600000">
            <a:off x="3104180" y="4468019"/>
            <a:ext cx="1662169" cy="142875"/>
          </a:xfrm>
          <a:prstGeom prst="rect">
            <a:avLst/>
          </a:prstGeom>
        </p:spPr>
        <p:txBody>
          <a:bodyPr anchor="t" bIns="0" lIns="0" rIns="0" rtlCol="false" tIns="14400"/>
          <a:lstStyle/>
          <a:p>
            <a:pPr algn="l">
              <a:lnSpc>
                <a:spcPts val="1125"/>
              </a:lnSpc>
            </a:pPr>
            <a:r>
              <a:rPr lang="en-US" b="false" i="false" spc="0" sz="1125">
                <a:solidFill>
                  <a:srgbClr val="ffffff">
                    <a:alpha val="100000"/>
                  </a:srgbClr>
                </a:solidFill>
                <a:latin typeface="Lato"/>
              </a:rPr>
              <a:t>Highlight 2</a:t>
            </a:r>
          </a:p>
        </p:txBody>
      </p:sp>
      <p:sp>
        <p:nvSpPr>
          <p:cNvPr id="11" name="TextBox 11"/>
          <p:cNvSpPr txBox="1"/>
          <p:nvPr/>
        </p:nvSpPr>
        <p:spPr>
          <a:xfrm flipH="false" flipV="false" rot="21600000">
            <a:off x="5072945" y="4468019"/>
            <a:ext cx="1662169" cy="142875"/>
          </a:xfrm>
          <a:prstGeom prst="rect">
            <a:avLst/>
          </a:prstGeom>
        </p:spPr>
        <p:txBody>
          <a:bodyPr anchor="t" bIns="0" lIns="0" rIns="0" rtlCol="false" tIns="14400"/>
          <a:lstStyle/>
          <a:p>
            <a:pPr algn="l">
              <a:lnSpc>
                <a:spcPts val="1125"/>
              </a:lnSpc>
            </a:pPr>
            <a:r>
              <a:rPr lang="en-US" b="false" i="false" spc="0" sz="1125">
                <a:solidFill>
                  <a:srgbClr val="ffffff">
                    <a:alpha val="100000"/>
                  </a:srgbClr>
                </a:solidFill>
                <a:latin typeface="Lato"/>
              </a:rPr>
              <a:t>Highlight 3</a:t>
            </a:r>
          </a:p>
        </p:txBody>
      </p:sp>
      <p:grpSp>
        <p:nvGrpSpPr>
          <p:cNvPr id="13" name="Group 13"/>
          <p:cNvGrpSpPr/>
          <p:nvPr/>
        </p:nvGrpSpPr>
        <p:grpSpPr>
          <a:xfrm flipH="false" rot="5400000">
            <a:off x="9019309" y="4025467"/>
            <a:ext cx="734291" cy="734291"/>
            <a:chOff x="9019309" y="4025467"/>
            <a:chExt cx="734291" cy="734291"/>
          </a:xfrm>
        </p:grpSpPr>
        <p:sp>
          <p:nvSpPr>
            <p:cNvPr id="12" name="Freeform 12"/>
            <p:cNvSpPr/>
            <p:nvPr/>
          </p:nvSpPr>
          <p:cNvSpPr>
            <a:picLocks noChangeAspect="1"/>
          </p:cNvSpPr>
          <p:spPr>
            <a:xfrm>
              <a:off x="9019309" y="4025467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65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flipH="false" rot="5400000">
            <a:off x="9019309" y="4752109"/>
            <a:ext cx="734291" cy="734291"/>
            <a:chOff x="9019309" y="4752109"/>
            <a:chExt cx="734291" cy="734291"/>
          </a:xfrm>
        </p:grpSpPr>
        <p:sp>
          <p:nvSpPr>
            <p:cNvPr id="14" name="Freeform 14"/>
            <p:cNvSpPr/>
            <p:nvPr/>
          </p:nvSpPr>
          <p:cNvSpPr>
            <a:picLocks noChangeAspect="1"/>
          </p:cNvSpPr>
          <p:spPr>
            <a:xfrm>
              <a:off x="9019309" y="4752109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30000"/>
              </a:srgbClr>
            </a:solidFill>
          </p:spPr>
        </p:sp>
      </p:grpSp>
      <p:sp>
        <p:nvSpPr>
          <p:cNvPr id="16" name="TextBox 16"/>
          <p:cNvSpPr txBox="1"/>
          <p:nvPr/>
        </p:nvSpPr>
        <p:spPr>
          <a:xfrm flipH="false" flipV="false" rot="21600000">
            <a:off x="574601" y="208992"/>
            <a:ext cx="5472169" cy="333375"/>
          </a:xfrm>
          <a:prstGeom prst="rect">
            <a:avLst/>
          </a:prstGeom>
        </p:spPr>
        <p:txBody>
          <a:bodyPr anchor="t" bIns="0" lIns="0" rIns="0" rtlCol="false" tIns="36000"/>
          <a:lstStyle/>
          <a:p>
            <a:pPr algn="l">
              <a:lnSpc>
                <a:spcPts val="2640"/>
              </a:lnSpc>
            </a:pPr>
            <a:r>
              <a:rPr lang="en-US" b="true" i="false" spc="0" sz="2400">
                <a:solidFill>
                  <a:srgbClr val="f9f7ef">
                    <a:alpha val="100000"/>
                  </a:srgbClr>
                </a:solidFill>
                <a:latin typeface="IBM Plex Serif"/>
              </a:rPr>
              <a:t>Dollar crypto comparison code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alphaModFix amt="100000"/>
          </a:blip>
          <a:srcRect b="0" l="0" r="0" t="0"/>
          <a:stretch>
            <a:fillRect/>
          </a:stretch>
        </p:blipFill>
        <p:spPr>
          <a:xfrm flipH="false" rot="21600000">
            <a:off x="257101" y="852469"/>
            <a:ext cx="8608219" cy="45077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flipH="false" rot="0"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cNvSpPr>
            <a:picLocks noChangeAspect="1"/>
          </p:c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00000"/>
          </a:blip>
          <a:srcRect b="0" l="0" r="0" t="0"/>
          <a:stretch>
            <a:fillRect/>
          </a:stretch>
        </p:blipFill>
        <p:spPr>
          <a:xfrm flipH="false" rot="21600000">
            <a:off x="975286" y="975389"/>
            <a:ext cx="7802880" cy="383614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flipH="false" rot="5400000">
            <a:off x="-14795" y="43998"/>
            <a:ext cx="734291" cy="734291"/>
            <a:chOff x="-14795" y="43998"/>
            <a:chExt cx="734291" cy="734291"/>
          </a:xfrm>
        </p:grpSpPr>
        <p:sp>
          <p:nvSpPr>
            <p:cNvPr id="5" name="Freeform 5"/>
            <p:cNvSpPr/>
            <p:nvPr/>
          </p:nvSpPr>
          <p:cNvSpPr>
            <a:picLocks noChangeAspect="1"/>
          </p:cNvSpPr>
          <p:spPr>
            <a:xfrm>
              <a:off x="-14795" y="43998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65000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flipH="false" rot="5400000">
            <a:off x="-14795" y="770640"/>
            <a:ext cx="734291" cy="734291"/>
            <a:chOff x="-14795" y="770640"/>
            <a:chExt cx="734291" cy="734291"/>
          </a:xfrm>
        </p:grpSpPr>
        <p:sp>
          <p:nvSpPr>
            <p:cNvPr id="7" name="Freeform 7"/>
            <p:cNvSpPr/>
            <p:nvPr/>
          </p:nvSpPr>
          <p:cNvSpPr>
            <a:picLocks noChangeAspect="1"/>
          </p:cNvSpPr>
          <p:spPr>
            <a:xfrm>
              <a:off x="-14795" y="770640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3000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 flipH="false" flipV="false" rot="21600000">
            <a:off x="2269257" y="121723"/>
            <a:ext cx="4579200" cy="333375"/>
          </a:xfrm>
          <a:prstGeom prst="rect">
            <a:avLst/>
          </a:prstGeom>
        </p:spPr>
        <p:txBody>
          <a:bodyPr anchor="t" bIns="0" lIns="0" rIns="0" rtlCol="false" tIns="36000"/>
          <a:lstStyle/>
          <a:p>
            <a:pPr algn="ctr">
              <a:lnSpc>
                <a:spcPts val="2625"/>
              </a:lnSpc>
            </a:pPr>
            <a:r>
              <a:rPr lang="en-US" b="false" i="false" spc="0" sz="2625">
                <a:solidFill>
                  <a:srgbClr val="F9F7EF">
                    <a:alpha val="100000"/>
                  </a:srgbClr>
                </a:solidFill>
                <a:latin typeface="Montserrat"/>
              </a:rPr>
              <a:t>Market Cap Closing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flipH="false" rot="0"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cNvSpPr>
            <a:picLocks noChangeAspect="1"/>
          </p:c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00000"/>
          </a:blip>
          <a:srcRect b="0" l="0" r="0" t="0"/>
          <a:stretch>
            <a:fillRect/>
          </a:stretch>
        </p:blipFill>
        <p:spPr>
          <a:xfrm flipH="false" rot="21600000">
            <a:off x="1157325" y="737354"/>
            <a:ext cx="7438802" cy="438912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flipH="false" rot="5400000">
            <a:off x="8914893" y="153573"/>
            <a:ext cx="734291" cy="734291"/>
            <a:chOff x="8914893" y="153573"/>
            <a:chExt cx="734291" cy="734291"/>
          </a:xfrm>
        </p:grpSpPr>
        <p:sp>
          <p:nvSpPr>
            <p:cNvPr id="5" name="Freeform 5"/>
            <p:cNvSpPr/>
            <p:nvPr/>
          </p:nvSpPr>
          <p:cNvSpPr>
            <a:picLocks noChangeAspect="1"/>
          </p:cNvSpPr>
          <p:spPr>
            <a:xfrm>
              <a:off x="8914893" y="153573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65000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flipH="false" rot="5400000">
            <a:off x="8914893" y="880215"/>
            <a:ext cx="734291" cy="734291"/>
            <a:chOff x="8914893" y="880215"/>
            <a:chExt cx="734291" cy="734291"/>
          </a:xfrm>
        </p:grpSpPr>
        <p:sp>
          <p:nvSpPr>
            <p:cNvPr id="7" name="Freeform 7"/>
            <p:cNvSpPr/>
            <p:nvPr/>
          </p:nvSpPr>
          <p:cNvSpPr>
            <a:picLocks noChangeAspect="1"/>
          </p:cNvSpPr>
          <p:spPr>
            <a:xfrm>
              <a:off x="8914893" y="880215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3000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 flipH="false" flipV="false" rot="21600000">
            <a:off x="2352601" y="50602"/>
            <a:ext cx="4579200" cy="333375"/>
          </a:xfrm>
          <a:prstGeom prst="rect">
            <a:avLst/>
          </a:prstGeom>
        </p:spPr>
        <p:txBody>
          <a:bodyPr anchor="t" bIns="0" lIns="0" rIns="0" rtlCol="false" tIns="36000"/>
          <a:lstStyle/>
          <a:p>
            <a:pPr algn="ctr">
              <a:lnSpc>
                <a:spcPts val="2625"/>
              </a:lnSpc>
            </a:pPr>
            <a:r>
              <a:rPr lang="en-US" b="false" i="false" spc="0" sz="2625">
                <a:solidFill>
                  <a:srgbClr val="f9f7ef">
                    <a:alpha val="100000"/>
                  </a:srgbClr>
                </a:solidFill>
                <a:latin typeface="Montserrat"/>
              </a:rPr>
              <a:t>Market Cap Closing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flipH="false" rot="0"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cNvSpPr>
            <a:picLocks noChangeAspect="1"/>
          </p:c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00000"/>
          </a:blip>
          <a:srcRect b="0" l="0" r="0" t="0"/>
          <a:stretch>
            <a:fillRect/>
          </a:stretch>
        </p:blipFill>
        <p:spPr>
          <a:xfrm flipH="false" rot="21600000">
            <a:off x="1052924" y="630198"/>
            <a:ext cx="7647603" cy="438912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flipH="false" rot="5400000">
            <a:off x="56643" y="96460"/>
            <a:ext cx="734291" cy="734291"/>
            <a:chOff x="56643" y="96460"/>
            <a:chExt cx="734291" cy="734291"/>
          </a:xfrm>
        </p:grpSpPr>
        <p:sp>
          <p:nvSpPr>
            <p:cNvPr id="5" name="Freeform 5"/>
            <p:cNvSpPr/>
            <p:nvPr/>
          </p:nvSpPr>
          <p:cNvSpPr>
            <a:picLocks noChangeAspect="1"/>
          </p:cNvSpPr>
          <p:spPr>
            <a:xfrm>
              <a:off x="56643" y="96460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65000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flipH="false" rot="5400000">
            <a:off x="56643" y="823102"/>
            <a:ext cx="734291" cy="734291"/>
            <a:chOff x="56643" y="823102"/>
            <a:chExt cx="734291" cy="734291"/>
          </a:xfrm>
        </p:grpSpPr>
        <p:sp>
          <p:nvSpPr>
            <p:cNvPr id="7" name="Freeform 7"/>
            <p:cNvSpPr/>
            <p:nvPr/>
          </p:nvSpPr>
          <p:cNvSpPr>
            <a:picLocks noChangeAspect="1"/>
          </p:cNvSpPr>
          <p:spPr>
            <a:xfrm>
              <a:off x="56643" y="823102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3000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 flipH="false" flipV="false" rot="21600000">
            <a:off x="2590726" y="112235"/>
            <a:ext cx="4579200" cy="333375"/>
          </a:xfrm>
          <a:prstGeom prst="rect">
            <a:avLst/>
          </a:prstGeom>
        </p:spPr>
        <p:txBody>
          <a:bodyPr anchor="t" bIns="0" lIns="0" rIns="0" rtlCol="false" tIns="36000"/>
          <a:lstStyle/>
          <a:p>
            <a:pPr algn="ctr">
              <a:lnSpc>
                <a:spcPts val="2625"/>
              </a:lnSpc>
            </a:pPr>
            <a:r>
              <a:rPr lang="en-US" b="false" i="false" spc="0" sz="2625">
                <a:solidFill>
                  <a:srgbClr val="F9F7EF">
                    <a:alpha val="100000"/>
                  </a:srgbClr>
                </a:solidFill>
                <a:latin typeface="Montserrat"/>
              </a:rPr>
              <a:t>Bubble Chart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flipH="false" rot="0"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cNvSpPr>
            <a:picLocks noChangeAspect="1"/>
          </p:c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flipH="false" rot="5400000">
            <a:off x="8891080" y="3911297"/>
            <a:ext cx="734291" cy="734291"/>
            <a:chOff x="8891080" y="3911297"/>
            <a:chExt cx="734291" cy="734291"/>
          </a:xfrm>
        </p:grpSpPr>
        <p:sp>
          <p:nvSpPr>
            <p:cNvPr id="4" name="Freeform 4"/>
            <p:cNvSpPr/>
            <p:nvPr/>
          </p:nvSpPr>
          <p:cNvSpPr>
            <a:picLocks noChangeAspect="1"/>
          </p:cNvSpPr>
          <p:spPr>
            <a:xfrm>
              <a:off x="8891080" y="3911297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65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flipH="false" rot="5400000">
            <a:off x="8891080" y="4637939"/>
            <a:ext cx="734291" cy="734291"/>
            <a:chOff x="8891080" y="4637939"/>
            <a:chExt cx="734291" cy="734291"/>
          </a:xfrm>
        </p:grpSpPr>
        <p:sp>
          <p:nvSpPr>
            <p:cNvPr id="6" name="Freeform 6"/>
            <p:cNvSpPr/>
            <p:nvPr/>
          </p:nvSpPr>
          <p:cNvSpPr>
            <a:picLocks noChangeAspect="1"/>
          </p:cNvSpPr>
          <p:spPr>
            <a:xfrm>
              <a:off x="8891080" y="4637939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30000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100000"/>
          </a:blip>
          <a:srcRect b="0" l="0" r="0" t="0"/>
          <a:stretch>
            <a:fillRect/>
          </a:stretch>
        </p:blipFill>
        <p:spPr>
          <a:xfrm flipH="false" rot="21600000">
            <a:off x="975286" y="1073875"/>
            <a:ext cx="7802880" cy="295363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flipH="false" flipV="false" rot="21600000">
            <a:off x="2590726" y="112235"/>
            <a:ext cx="4579200" cy="333375"/>
          </a:xfrm>
          <a:prstGeom prst="rect">
            <a:avLst/>
          </a:prstGeom>
        </p:spPr>
        <p:txBody>
          <a:bodyPr anchor="t" bIns="0" lIns="0" rIns="0" rtlCol="false" tIns="36000"/>
          <a:lstStyle/>
          <a:p>
            <a:pPr algn="ctr">
              <a:lnSpc>
                <a:spcPts val="2625"/>
              </a:lnSpc>
            </a:pPr>
            <a:r>
              <a:rPr lang="en-US" b="false" i="false" spc="0" sz="2625">
                <a:solidFill>
                  <a:srgbClr val="f9f7ef">
                    <a:alpha val="100000"/>
                  </a:srgbClr>
                </a:solidFill>
                <a:latin typeface="Montserrat"/>
              </a:rPr>
              <a:t>Bubble Chart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flipH="false" rot="0"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cNvSpPr>
            <a:picLocks noChangeAspect="1"/>
          </p:c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flipH="false" rot="21600000">
            <a:off x="-99293" y="0"/>
            <a:ext cx="6438900" cy="727547"/>
            <a:chOff x="-99293" y="0"/>
            <a:chExt cx="6438900" cy="727547"/>
          </a:xfrm>
        </p:grpSpPr>
        <p:sp>
          <p:nvSpPr>
            <p:cNvPr id="4" name="Freeform 4"/>
            <p:cNvSpPr/>
            <p:nvPr/>
          </p:nvSpPr>
          <p:cNvSpPr>
            <a:picLocks noChangeAspect="1"/>
          </p:cNvSpPr>
          <p:spPr>
            <a:xfrm>
              <a:off x="-99293" y="0"/>
              <a:ext cx="6438900" cy="727547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flipH="false" rot="21600000">
            <a:off x="5917332" y="-1087376"/>
            <a:ext cx="3816350" cy="3816350"/>
            <a:chOff x="5917332" y="-1087376"/>
            <a:chExt cx="3816350" cy="3816350"/>
          </a:xfrm>
        </p:grpSpPr>
        <p:sp>
          <p:nvSpPr>
            <p:cNvPr id="6" name="Freeform 6"/>
            <p:cNvSpPr/>
            <p:nvPr/>
          </p:nvSpPr>
          <p:cNvSpPr>
            <a:picLocks noChangeAspect="1"/>
          </p:cNvSpPr>
          <p:spPr>
            <a:xfrm>
              <a:off x="5917332" y="-1087376"/>
              <a:ext cx="3816350" cy="3816350"/>
            </a:xfrm>
            <a:custGeom>
              <a:avLst/>
              <a:gdLst/>
              <a:ahLst/>
              <a:cxnLst/>
              <a:pathLst>
                <a:path h="302657" w="302895">
                  <a:moveTo>
                    <a:pt x="213770" y="0"/>
                  </a:moveTo>
                  <a:lnTo>
                    <a:pt x="89049" y="0"/>
                  </a:lnTo>
                  <a:cubicBezTo>
                    <a:pt x="39919" y="0"/>
                    <a:pt x="0" y="39843"/>
                    <a:pt x="0" y="89049"/>
                  </a:cubicBezTo>
                  <a:lnTo>
                    <a:pt x="0" y="213684"/>
                  </a:lnTo>
                  <a:cubicBezTo>
                    <a:pt x="0" y="262804"/>
                    <a:pt x="39910" y="302657"/>
                    <a:pt x="89049" y="302657"/>
                  </a:cubicBezTo>
                  <a:lnTo>
                    <a:pt x="213770" y="302657"/>
                  </a:lnTo>
                  <a:cubicBezTo>
                    <a:pt x="262976" y="302657"/>
                    <a:pt x="302895" y="262804"/>
                    <a:pt x="302895" y="213684"/>
                  </a:cubicBezTo>
                  <a:lnTo>
                    <a:pt x="302895" y="89049"/>
                  </a:lnTo>
                  <a:cubicBezTo>
                    <a:pt x="302895" y="39843"/>
                    <a:pt x="262976" y="0"/>
                    <a:pt x="213770" y="0"/>
                  </a:cubicBez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flipH="false" rot="21600000">
            <a:off x="7192963" y="0"/>
            <a:ext cx="3814763" cy="2751076"/>
            <a:chOff x="7192963" y="0"/>
            <a:chExt cx="3814763" cy="2751076"/>
          </a:xfrm>
        </p:grpSpPr>
        <p:sp>
          <p:nvSpPr>
            <p:cNvPr id="8" name="Freeform 8"/>
            <p:cNvSpPr/>
            <p:nvPr/>
          </p:nvSpPr>
          <p:cNvSpPr>
            <a:picLocks noChangeAspect="1"/>
          </p:cNvSpPr>
          <p:spPr>
            <a:xfrm>
              <a:off x="7192963" y="0"/>
              <a:ext cx="3814763" cy="2751076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e7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flipH="false" rot="21600000">
            <a:off x="7192963" y="2735324"/>
            <a:ext cx="3814763" cy="2751076"/>
            <a:chOff x="7192963" y="2735324"/>
            <a:chExt cx="3814763" cy="2751076"/>
          </a:xfrm>
        </p:grpSpPr>
        <p:sp>
          <p:nvSpPr>
            <p:cNvPr id="10" name="Freeform 10"/>
            <p:cNvSpPr/>
            <p:nvPr/>
          </p:nvSpPr>
          <p:cNvSpPr>
            <a:picLocks noChangeAspect="1"/>
          </p:cNvSpPr>
          <p:spPr>
            <a:xfrm>
              <a:off x="7192963" y="2735324"/>
              <a:ext cx="3814763" cy="2751076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100">
                <a:alpha val="10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flipH="false" rot="21600000">
            <a:off x="8448601" y="2754374"/>
            <a:ext cx="3816350" cy="3816350"/>
            <a:chOff x="8448601" y="2754374"/>
            <a:chExt cx="3816350" cy="3816350"/>
          </a:xfrm>
        </p:grpSpPr>
        <p:sp>
          <p:nvSpPr>
            <p:cNvPr id="12" name="Freeform 12"/>
            <p:cNvSpPr/>
            <p:nvPr/>
          </p:nvSpPr>
          <p:cNvSpPr>
            <a:picLocks noChangeAspect="1"/>
          </p:cNvSpPr>
          <p:spPr>
            <a:xfrm>
              <a:off x="8448601" y="2754374"/>
              <a:ext cx="3816350" cy="3816350"/>
            </a:xfrm>
            <a:custGeom>
              <a:avLst/>
              <a:gdLst/>
              <a:ahLst/>
              <a:cxnLst/>
              <a:pathLst>
                <a:path h="302657" w="302895">
                  <a:moveTo>
                    <a:pt x="213770" y="0"/>
                  </a:moveTo>
                  <a:lnTo>
                    <a:pt x="89049" y="0"/>
                  </a:lnTo>
                  <a:cubicBezTo>
                    <a:pt x="39919" y="0"/>
                    <a:pt x="0" y="39843"/>
                    <a:pt x="0" y="89049"/>
                  </a:cubicBezTo>
                  <a:lnTo>
                    <a:pt x="0" y="213684"/>
                  </a:lnTo>
                  <a:cubicBezTo>
                    <a:pt x="0" y="262804"/>
                    <a:pt x="39910" y="302657"/>
                    <a:pt x="89049" y="302657"/>
                  </a:cubicBezTo>
                  <a:lnTo>
                    <a:pt x="213770" y="302657"/>
                  </a:lnTo>
                  <a:cubicBezTo>
                    <a:pt x="262976" y="302657"/>
                    <a:pt x="302895" y="262804"/>
                    <a:pt x="302895" y="213684"/>
                  </a:cubicBezTo>
                  <a:lnTo>
                    <a:pt x="302895" y="89049"/>
                  </a:lnTo>
                  <a:cubicBezTo>
                    <a:pt x="302895" y="39843"/>
                    <a:pt x="262976" y="0"/>
                    <a:pt x="213770" y="0"/>
                  </a:cubicBez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flipH="false" rot="10800000">
            <a:off x="7192963" y="2735324"/>
            <a:ext cx="1266825" cy="2759075"/>
            <a:chOff x="7192963" y="2735324"/>
            <a:chExt cx="1266825" cy="2759075"/>
          </a:xfrm>
        </p:grpSpPr>
        <p:sp>
          <p:nvSpPr>
            <p:cNvPr id="14" name="Freeform 14"/>
            <p:cNvSpPr/>
            <p:nvPr/>
          </p:nvSpPr>
          <p:cNvSpPr>
            <a:picLocks noChangeAspect="1"/>
          </p:cNvSpPr>
          <p:spPr>
            <a:xfrm>
              <a:off x="7192963" y="2735324"/>
              <a:ext cx="1266825" cy="2759075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024">
                <a:alpha val="100000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flipH="true" rot="0">
            <a:off x="7192963" y="0"/>
            <a:ext cx="1266825" cy="2759075"/>
            <a:chOff x="7192963" y="0"/>
            <a:chExt cx="1266825" cy="2759075"/>
          </a:xfrm>
        </p:grpSpPr>
        <p:sp>
          <p:nvSpPr>
            <p:cNvPr id="16" name="Freeform 16"/>
            <p:cNvSpPr/>
            <p:nvPr/>
          </p:nvSpPr>
          <p:cNvSpPr>
            <a:picLocks noChangeAspect="1"/>
          </p:cNvSpPr>
          <p:spPr>
            <a:xfrm>
              <a:off x="7192963" y="0"/>
              <a:ext cx="1266825" cy="2759075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flipH="false" rot="21600000">
            <a:off x="8465405" y="735073"/>
            <a:ext cx="1277815" cy="1277815"/>
            <a:chOff x="8465405" y="735073"/>
            <a:chExt cx="1277815" cy="1277815"/>
          </a:xfrm>
        </p:grpSpPr>
        <p:sp>
          <p:nvSpPr>
            <p:cNvPr id="18" name="Freeform 18"/>
            <p:cNvSpPr/>
            <p:nvPr/>
          </p:nvSpPr>
          <p:cNvSpPr>
            <a:picLocks noChangeAspect="1"/>
          </p:cNvSpPr>
          <p:spPr>
            <a:xfrm>
              <a:off x="8465405" y="735073"/>
              <a:ext cx="1277815" cy="1277815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65000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 flipH="false" rot="21600000">
            <a:off x="7200900" y="735073"/>
            <a:ext cx="1277815" cy="1277815"/>
            <a:chOff x="7200900" y="735073"/>
            <a:chExt cx="1277815" cy="1277815"/>
          </a:xfrm>
        </p:grpSpPr>
        <p:sp>
          <p:nvSpPr>
            <p:cNvPr id="20" name="Freeform 20"/>
            <p:cNvSpPr/>
            <p:nvPr/>
          </p:nvSpPr>
          <p:cNvSpPr>
            <a:picLocks noChangeAspect="1"/>
          </p:cNvSpPr>
          <p:spPr>
            <a:xfrm>
              <a:off x="7200900" y="735073"/>
              <a:ext cx="1277815" cy="1277815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100000"/>
              </a:srgbClr>
            </a:solidFill>
          </p:spPr>
        </p:sp>
      </p:grpSp>
      <p:sp>
        <p:nvSpPr>
          <p:cNvPr id="22" name="TextBox 22"/>
          <p:cNvSpPr txBox="1"/>
          <p:nvPr/>
        </p:nvSpPr>
        <p:spPr>
          <a:xfrm flipH="false" flipV="false" rot="21600000">
            <a:off x="61838" y="883444"/>
            <a:ext cx="4793513" cy="2876550"/>
          </a:xfrm>
          <a:prstGeom prst="rect">
            <a:avLst/>
          </a:prstGeom>
        </p:spPr>
        <p:txBody>
          <a:bodyPr anchor="t" bIns="0" lIns="0" rIns="0" rtlCol="false" tIns="25200"/>
          <a:lstStyle/>
          <a:p>
            <a:pPr algn="l" indent="-168000" lvl="0" marL="204000">
              <a:lnSpc>
                <a:spcPts val="3780"/>
              </a:lnSpc>
              <a:buSzPct val="150000"/>
              <a:buFont typeface=""/>
              <a:buChar char="•"/>
            </a:pPr>
            <a:r>
              <a:rPr lang="en-US" b="false" i="false" spc="0" sz="1800">
                <a:solidFill>
                  <a:srgbClr val="000000">
                    <a:alpha val="100000"/>
                  </a:srgbClr>
                </a:solidFill>
                <a:latin typeface="Lato"/>
              </a:rPr>
              <a:t>Our questions</a:t>
            </a:r>
          </a:p>
          <a:p>
            <a:pPr algn="l" indent="-168000" lvl="0" marL="204000">
              <a:lnSpc>
                <a:spcPts val="3780"/>
              </a:lnSpc>
              <a:buSzPct val="150000"/>
              <a:buFont typeface=""/>
              <a:buChar char="•"/>
            </a:pPr>
            <a:r>
              <a:rPr lang="en-US" b="false" i="false" spc="0" sz="1800">
                <a:solidFill>
                  <a:srgbClr val="000000">
                    <a:alpha val="100000"/>
                  </a:srgbClr>
                </a:solidFill>
                <a:latin typeface="Lato"/>
              </a:rPr>
              <a:t>Framework</a:t>
            </a:r>
          </a:p>
          <a:p>
            <a:pPr algn="l" indent="-168000" lvl="0" marL="204000">
              <a:lnSpc>
                <a:spcPts val="3780"/>
              </a:lnSpc>
              <a:buSzPct val="150000"/>
              <a:buFont typeface=""/>
              <a:buChar char="•"/>
            </a:pPr>
            <a:r>
              <a:rPr lang="en-US" b="false" i="false" spc="0" sz="1800">
                <a:solidFill>
                  <a:srgbClr val="000000">
                    <a:alpha val="100000"/>
                  </a:srgbClr>
                </a:solidFill>
                <a:latin typeface="Lato"/>
              </a:rPr>
              <a:t>Data retrieval </a:t>
            </a:r>
          </a:p>
          <a:p>
            <a:pPr algn="l" indent="-168000" lvl="0" marL="204000">
              <a:lnSpc>
                <a:spcPts val="3780"/>
              </a:lnSpc>
              <a:buSzPct val="150000"/>
              <a:buFont typeface=""/>
              <a:buChar char="•"/>
            </a:pPr>
            <a:r>
              <a:rPr lang="en-US" b="false" i="false" spc="0" sz="1800">
                <a:solidFill>
                  <a:srgbClr val="000000">
                    <a:alpha val="100000"/>
                  </a:srgbClr>
                </a:solidFill>
                <a:latin typeface="Lato"/>
              </a:rPr>
              <a:t>Visualizations</a:t>
            </a:r>
          </a:p>
          <a:p>
            <a:pPr algn="l" indent="-168000" lvl="0" marL="204000">
              <a:lnSpc>
                <a:spcPts val="3780"/>
              </a:lnSpc>
              <a:buSzPct val="150000"/>
              <a:buFont typeface=""/>
              <a:buChar char="•"/>
            </a:pPr>
            <a:r>
              <a:rPr lang="en-US" b="false" i="false" spc="0" sz="1800">
                <a:solidFill>
                  <a:srgbClr val="000000">
                    <a:alpha val="100000"/>
                  </a:srgbClr>
                </a:solidFill>
                <a:latin typeface="Lato"/>
              </a:rPr>
              <a:t>Code</a:t>
            </a:r>
          </a:p>
          <a:p>
            <a:pPr algn="l" indent="-168000" lvl="0" marL="204000">
              <a:lnSpc>
                <a:spcPts val="3780"/>
              </a:lnSpc>
              <a:buSzPct val="150000"/>
              <a:buFont typeface=""/>
              <a:buChar char="•"/>
            </a:pPr>
            <a:r>
              <a:rPr lang="en-US" b="false" i="false" spc="0" sz="1800">
                <a:solidFill>
                  <a:srgbClr val="000000">
                    <a:alpha val="100000"/>
                  </a:srgbClr>
                </a:solidFill>
                <a:latin typeface="Lato"/>
              </a:rPr>
              <a:t>Analysis</a:t>
            </a:r>
          </a:p>
        </p:txBody>
      </p:sp>
      <p:grpSp>
        <p:nvGrpSpPr>
          <p:cNvPr id="24" name="Group 24"/>
          <p:cNvGrpSpPr/>
          <p:nvPr/>
        </p:nvGrpSpPr>
        <p:grpSpPr>
          <a:xfrm flipH="false" rot="21600000">
            <a:off x="5901457" y="0"/>
            <a:ext cx="1295400" cy="727547"/>
            <a:chOff x="5901457" y="0"/>
            <a:chExt cx="1295400" cy="727547"/>
          </a:xfrm>
        </p:grpSpPr>
        <p:sp>
          <p:nvSpPr>
            <p:cNvPr id="23" name="Freeform 23"/>
            <p:cNvSpPr/>
            <p:nvPr/>
          </p:nvSpPr>
          <p:cNvSpPr>
            <a:picLocks noChangeAspect="1"/>
          </p:cNvSpPr>
          <p:spPr>
            <a:xfrm>
              <a:off x="5901457" y="0"/>
              <a:ext cx="1295400" cy="727547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024">
                <a:alpha val="100000"/>
              </a:srgbClr>
            </a:solidFill>
          </p:spPr>
        </p:sp>
      </p:grpSp>
      <p:sp>
        <p:nvSpPr>
          <p:cNvPr id="25" name="TextBox 25"/>
          <p:cNvSpPr txBox="1"/>
          <p:nvPr/>
        </p:nvSpPr>
        <p:spPr>
          <a:xfrm flipH="false" flipV="false" rot="21600000">
            <a:off x="574601" y="197086"/>
            <a:ext cx="3971981" cy="371475"/>
          </a:xfrm>
          <a:prstGeom prst="rect">
            <a:avLst/>
          </a:prstGeom>
        </p:spPr>
        <p:txBody>
          <a:bodyPr anchor="t" bIns="0" lIns="0" rIns="0" rtlCol="false" tIns="36000"/>
          <a:lstStyle/>
          <a:p>
            <a:pPr algn="l">
              <a:lnSpc>
                <a:spcPts val="2888"/>
              </a:lnSpc>
            </a:pPr>
            <a:r>
              <a:rPr lang="en-US" b="true" i="false" spc="0" sz="2625">
                <a:solidFill>
                  <a:srgbClr val="f9f7ef">
                    <a:alpha val="100000"/>
                  </a:srgbClr>
                </a:solidFill>
                <a:latin typeface="IBM Plex Serif"/>
              </a:rPr>
              <a:t>Agenda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flipH="false" rot="0"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cNvSpPr>
            <a:picLocks noChangeAspect="1"/>
          </p:c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flipH="true" rot="0">
            <a:off x="-1274911" y="0"/>
            <a:ext cx="3814763" cy="2751076"/>
            <a:chOff x="-1274911" y="0"/>
            <a:chExt cx="3814763" cy="2751076"/>
          </a:xfrm>
        </p:grpSpPr>
        <p:sp>
          <p:nvSpPr>
            <p:cNvPr id="4" name="Freeform 4"/>
            <p:cNvSpPr/>
            <p:nvPr/>
          </p:nvSpPr>
          <p:cNvSpPr>
            <a:picLocks noChangeAspect="1"/>
          </p:cNvSpPr>
          <p:spPr>
            <a:xfrm>
              <a:off x="-1274911" y="0"/>
              <a:ext cx="3814763" cy="2751076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e7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flipH="false" flipV="false" rot="21600000">
            <a:off x="3920257" y="1897638"/>
            <a:ext cx="5103075" cy="800100"/>
          </a:xfrm>
          <a:prstGeom prst="rect">
            <a:avLst/>
          </a:prstGeom>
        </p:spPr>
        <p:txBody>
          <a:bodyPr anchor="t" bIns="0" lIns="0" rIns="0" rtlCol="false" tIns="82800"/>
          <a:lstStyle/>
          <a:p>
            <a:pPr algn="l">
              <a:lnSpc>
                <a:spcPts val="6313"/>
              </a:lnSpc>
            </a:pPr>
            <a:r>
              <a:rPr lang="en-US" b="true" i="false" spc="0" sz="5739">
                <a:solidFill>
                  <a:srgbClr val="f9f7ef">
                    <a:alpha val="100000"/>
                  </a:srgbClr>
                </a:solidFill>
                <a:latin typeface="Literata"/>
              </a:rPr>
              <a:t>Thank You</a:t>
            </a:r>
          </a:p>
        </p:txBody>
      </p:sp>
      <p:grpSp>
        <p:nvGrpSpPr>
          <p:cNvPr id="8" name="Group 8"/>
          <p:cNvGrpSpPr/>
          <p:nvPr/>
        </p:nvGrpSpPr>
        <p:grpSpPr>
          <a:xfrm flipH="true" rot="0">
            <a:off x="-1274911" y="2735324"/>
            <a:ext cx="3814763" cy="2751076"/>
            <a:chOff x="-1274911" y="2735324"/>
            <a:chExt cx="3814763" cy="2751076"/>
          </a:xfrm>
        </p:grpSpPr>
        <p:sp>
          <p:nvSpPr>
            <p:cNvPr id="7" name="Freeform 7"/>
            <p:cNvSpPr/>
            <p:nvPr/>
          </p:nvSpPr>
          <p:cNvSpPr>
            <a:picLocks noChangeAspect="1"/>
          </p:cNvSpPr>
          <p:spPr>
            <a:xfrm>
              <a:off x="-1274911" y="2735324"/>
              <a:ext cx="3814763" cy="2751076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100">
                <a:alpha val="10000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flipH="true" rot="0">
            <a:off x="-2532137" y="2754374"/>
            <a:ext cx="3816350" cy="3816350"/>
            <a:chOff x="-2532137" y="2754374"/>
            <a:chExt cx="3816350" cy="3816350"/>
          </a:xfrm>
        </p:grpSpPr>
        <p:sp>
          <p:nvSpPr>
            <p:cNvPr id="9" name="Freeform 9"/>
            <p:cNvSpPr/>
            <p:nvPr/>
          </p:nvSpPr>
          <p:cNvSpPr>
            <a:picLocks noChangeAspect="1"/>
          </p:cNvSpPr>
          <p:spPr>
            <a:xfrm>
              <a:off x="-2532137" y="2754374"/>
              <a:ext cx="3816350" cy="3816350"/>
            </a:xfrm>
            <a:custGeom>
              <a:avLst/>
              <a:gdLst/>
              <a:ahLst/>
              <a:cxnLst/>
              <a:pathLst>
                <a:path h="302657" w="302895">
                  <a:moveTo>
                    <a:pt x="213770" y="0"/>
                  </a:moveTo>
                  <a:lnTo>
                    <a:pt x="89049" y="0"/>
                  </a:lnTo>
                  <a:cubicBezTo>
                    <a:pt x="39919" y="0"/>
                    <a:pt x="0" y="39843"/>
                    <a:pt x="0" y="89049"/>
                  </a:cubicBezTo>
                  <a:lnTo>
                    <a:pt x="0" y="213684"/>
                  </a:lnTo>
                  <a:cubicBezTo>
                    <a:pt x="0" y="262804"/>
                    <a:pt x="39910" y="302657"/>
                    <a:pt x="89049" y="302657"/>
                  </a:cubicBezTo>
                  <a:lnTo>
                    <a:pt x="213770" y="302657"/>
                  </a:lnTo>
                  <a:cubicBezTo>
                    <a:pt x="262976" y="302657"/>
                    <a:pt x="302895" y="262804"/>
                    <a:pt x="302895" y="213684"/>
                  </a:cubicBezTo>
                  <a:lnTo>
                    <a:pt x="302895" y="89049"/>
                  </a:lnTo>
                  <a:cubicBezTo>
                    <a:pt x="302895" y="39843"/>
                    <a:pt x="262976" y="0"/>
                    <a:pt x="213770" y="0"/>
                  </a:cubicBez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flipH="true" rot="10800000">
            <a:off x="1273026" y="2735324"/>
            <a:ext cx="1266825" cy="2759075"/>
            <a:chOff x="1273026" y="2735324"/>
            <a:chExt cx="1266825" cy="2759075"/>
          </a:xfrm>
        </p:grpSpPr>
        <p:sp>
          <p:nvSpPr>
            <p:cNvPr id="11" name="Freeform 11"/>
            <p:cNvSpPr/>
            <p:nvPr/>
          </p:nvSpPr>
          <p:cNvSpPr>
            <a:picLocks noChangeAspect="1"/>
          </p:cNvSpPr>
          <p:spPr>
            <a:xfrm>
              <a:off x="1273026" y="2735324"/>
              <a:ext cx="1266825" cy="2759075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024">
                <a:alpha val="100000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 flipH="false" rot="21600000">
            <a:off x="1273026" y="0"/>
            <a:ext cx="1266825" cy="2759075"/>
            <a:chOff x="1273026" y="0"/>
            <a:chExt cx="1266825" cy="2759075"/>
          </a:xfrm>
        </p:grpSpPr>
        <p:sp>
          <p:nvSpPr>
            <p:cNvPr id="13" name="Freeform 13"/>
            <p:cNvSpPr/>
            <p:nvPr/>
          </p:nvSpPr>
          <p:cNvSpPr>
            <a:picLocks noChangeAspect="1"/>
          </p:cNvSpPr>
          <p:spPr>
            <a:xfrm>
              <a:off x="1273026" y="0"/>
              <a:ext cx="1266825" cy="2759075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 flipH="true" rot="0">
            <a:off x="-10407" y="735073"/>
            <a:ext cx="1277815" cy="1277815"/>
            <a:chOff x="-10407" y="735073"/>
            <a:chExt cx="1277815" cy="1277815"/>
          </a:xfrm>
        </p:grpSpPr>
        <p:sp>
          <p:nvSpPr>
            <p:cNvPr id="15" name="Freeform 15"/>
            <p:cNvSpPr/>
            <p:nvPr/>
          </p:nvSpPr>
          <p:cNvSpPr>
            <a:picLocks noChangeAspect="1"/>
          </p:cNvSpPr>
          <p:spPr>
            <a:xfrm>
              <a:off x="-10407" y="735073"/>
              <a:ext cx="1277815" cy="1277815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65000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flipH="true" rot="0">
            <a:off x="1254098" y="735073"/>
            <a:ext cx="1277815" cy="1277815"/>
            <a:chOff x="1254098" y="735073"/>
            <a:chExt cx="1277815" cy="1277815"/>
          </a:xfrm>
        </p:grpSpPr>
        <p:sp>
          <p:nvSpPr>
            <p:cNvPr id="17" name="Freeform 17"/>
            <p:cNvSpPr/>
            <p:nvPr/>
          </p:nvSpPr>
          <p:cNvSpPr>
            <a:picLocks noChangeAspect="1"/>
          </p:cNvSpPr>
          <p:spPr>
            <a:xfrm>
              <a:off x="1254098" y="735073"/>
              <a:ext cx="1277815" cy="1277815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10000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flipH="true" rot="0">
            <a:off x="2540719" y="669131"/>
            <a:ext cx="615950" cy="1267297"/>
            <a:chOff x="2540719" y="669131"/>
            <a:chExt cx="615950" cy="1267297"/>
          </a:xfrm>
        </p:grpSpPr>
        <p:sp>
          <p:nvSpPr>
            <p:cNvPr id="19" name="Freeform 19"/>
            <p:cNvSpPr/>
            <p:nvPr/>
          </p:nvSpPr>
          <p:cNvSpPr>
            <a:picLocks noChangeAspect="1"/>
          </p:cNvSpPr>
          <p:spPr>
            <a:xfrm>
              <a:off x="2540719" y="669131"/>
              <a:ext cx="615950" cy="1267297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flipH="true" rot="0">
            <a:off x="2540719" y="0"/>
            <a:ext cx="615950" cy="1374453"/>
            <a:chOff x="2540719" y="0"/>
            <a:chExt cx="615950" cy="1374453"/>
          </a:xfrm>
        </p:grpSpPr>
        <p:sp>
          <p:nvSpPr>
            <p:cNvPr id="21" name="Freeform 21"/>
            <p:cNvSpPr/>
            <p:nvPr/>
          </p:nvSpPr>
          <p:cNvSpPr>
            <a:picLocks noChangeAspect="1"/>
          </p:cNvSpPr>
          <p:spPr>
            <a:xfrm>
              <a:off x="2540719" y="0"/>
              <a:ext cx="615950" cy="1374453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024">
                <a:alpha val="100000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 flipH="true" rot="5400000">
            <a:off x="2442294" y="2031950"/>
            <a:ext cx="812800" cy="615950"/>
            <a:chOff x="2442294" y="2031950"/>
            <a:chExt cx="812800" cy="615950"/>
          </a:xfrm>
        </p:grpSpPr>
        <p:sp>
          <p:nvSpPr>
            <p:cNvPr id="23" name="Freeform 23"/>
            <p:cNvSpPr/>
            <p:nvPr/>
          </p:nvSpPr>
          <p:cNvSpPr>
            <a:picLocks noChangeAspect="1"/>
          </p:cNvSpPr>
          <p:spPr>
            <a:xfrm>
              <a:off x="2442294" y="2031950"/>
              <a:ext cx="812800" cy="615950"/>
            </a:xfrm>
            <a:custGeom>
              <a:avLst/>
              <a:gdLst/>
              <a:ahLst/>
              <a:cxnLst/>
              <a:pathLst>
                <a:path h="230505" w="304800">
                  <a:moveTo>
                    <a:pt x="230505" y="0"/>
                  </a:moveTo>
                  <a:cubicBezTo>
                    <a:pt x="102870" y="0"/>
                    <a:pt x="0" y="102870"/>
                    <a:pt x="0" y="230505"/>
                  </a:cubicBezTo>
                  <a:lnTo>
                    <a:pt x="0" y="230505"/>
                  </a:lnTo>
                  <a:lnTo>
                    <a:pt x="304800" y="230505"/>
                  </a:lnTo>
                  <a:lnTo>
                    <a:pt x="304800" y="0"/>
                  </a:lnTo>
                  <a:lnTo>
                    <a:pt x="230505" y="0"/>
                  </a:ln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  <p:sp>
        <p:nvSpPr>
          <p:cNvPr id="25" name="TextBox 25"/>
          <p:cNvSpPr txBox="1"/>
          <p:nvPr/>
        </p:nvSpPr>
        <p:spPr>
          <a:xfrm flipH="false" flipV="false" rot="21600000">
            <a:off x="4800526" y="4350525"/>
            <a:ext cx="4483950" cy="657225"/>
          </a:xfrm>
          <a:prstGeom prst="rect">
            <a:avLst/>
          </a:prstGeom>
        </p:spPr>
        <p:txBody>
          <a:bodyPr anchor="t" bIns="0" lIns="0" rIns="0" rtlCol="false" tIns="18000"/>
          <a:lstStyle/>
          <a:p>
            <a:pPr algn="l">
              <a:lnSpc>
                <a:spcPts val="1755"/>
              </a:lnSpc>
            </a:pPr>
            <a:r>
              <a:rPr lang="en-US" b="true" i="false" spc="0" sz="1350">
                <a:solidFill>
                  <a:srgbClr val="ff8024">
                    <a:alpha val="100000"/>
                  </a:srgbClr>
                </a:solidFill>
                <a:latin typeface="Lato"/>
              </a:rPr>
              <a:t>Presentation by:</a:t>
            </a:r>
          </a:p>
          <a:p>
            <a:pPr algn="l">
              <a:lnSpc>
                <a:spcPts val="1755"/>
              </a:lnSpc>
            </a:pPr>
            <a:r>
              <a:rPr lang="en-US" b="false" i="false" spc="0" sz="1350">
                <a:solidFill>
                  <a:srgbClr val="FFFFFF">
                    <a:alpha val="100000"/>
                  </a:srgbClr>
                </a:solidFill>
                <a:latin typeface="Lato"/>
              </a:rPr>
              <a:t>Sam, Kevin, Leo and LaQuita </a:t>
            </a:r>
          </a:p>
          <a:p>
            <a:pPr algn="l">
              <a:lnSpc>
                <a:spcPts val="1755"/>
              </a:lnSpc>
            </a:pPr>
          </a:p>
        </p:txBody>
      </p:sp>
      <p:sp>
        <p:nvSpPr>
          <p:cNvPr id="26" name="TextBox 26"/>
          <p:cNvSpPr txBox="1"/>
          <p:nvPr/>
        </p:nvSpPr>
        <p:spPr>
          <a:xfrm flipH="false" flipV="false" rot="21600000">
            <a:off x="3899694" y="577632"/>
            <a:ext cx="3971981" cy="171450"/>
          </a:xfrm>
          <a:prstGeom prst="rect">
            <a:avLst/>
          </a:prstGeom>
        </p:spPr>
        <p:txBody>
          <a:bodyPr anchor="t" bIns="0" lIns="0" rIns="0" rtlCol="false" tIns="18000"/>
          <a:lstStyle/>
          <a:p>
            <a:pPr algn="l">
              <a:lnSpc>
                <a:spcPts val="1350"/>
              </a:lnSpc>
            </a:pPr>
            <a:r>
              <a:rPr lang="en-US" b="true" i="false" spc="225" sz="1350">
                <a:solidFill>
                  <a:srgbClr val="FFFFFF">
                    <a:alpha val="100000"/>
                  </a:srgbClr>
                </a:solidFill>
                <a:latin typeface="Lato"/>
              </a:rPr>
              <a:t>USC Viterbi School of Engineering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flipH="false" rot="0"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cNvSpPr>
            <a:picLocks noChangeAspect="1"/>
          </p:c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 flipH="false" flipV="false" rot="21600000">
            <a:off x="2388319" y="90562"/>
            <a:ext cx="4579200" cy="333375"/>
          </a:xfrm>
          <a:prstGeom prst="rect">
            <a:avLst/>
          </a:prstGeom>
        </p:spPr>
        <p:txBody>
          <a:bodyPr anchor="t" bIns="0" lIns="0" rIns="0" rtlCol="false" tIns="36000"/>
          <a:lstStyle/>
          <a:p>
            <a:pPr algn="ctr">
              <a:lnSpc>
                <a:spcPts val="2625"/>
              </a:lnSpc>
            </a:pPr>
            <a:r>
              <a:rPr lang="en-US" b="false" i="false" spc="0" sz="2625">
                <a:solidFill>
                  <a:srgbClr val="F9F7EF">
                    <a:alpha val="100000"/>
                  </a:srgbClr>
                </a:solidFill>
                <a:latin typeface="Montserrat"/>
              </a:rPr>
              <a:t>Questions:</a:t>
            </a:r>
          </a:p>
        </p:txBody>
      </p:sp>
      <p:sp>
        <p:nvSpPr>
          <p:cNvPr id="5" name="TextBox 5"/>
          <p:cNvSpPr txBox="1"/>
          <p:nvPr/>
        </p:nvSpPr>
        <p:spPr>
          <a:xfrm flipH="false" flipV="false" rot="21600000">
            <a:off x="376163" y="863240"/>
            <a:ext cx="7865325" cy="285750"/>
          </a:xfrm>
          <a:prstGeom prst="rect">
            <a:avLst/>
          </a:prstGeom>
        </p:spPr>
        <p:txBody>
          <a:bodyPr anchor="t" bIns="0" lIns="0" rIns="0" rtlCol="false" tIns="32400"/>
          <a:lstStyle/>
          <a:p>
            <a:pPr algn="l">
              <a:lnSpc>
                <a:spcPts val="2250"/>
              </a:lnSpc>
            </a:pPr>
            <a:r>
              <a:rPr lang="en-US" b="false" i="false" spc="0" sz="2250">
                <a:solidFill>
                  <a:srgbClr val="F9F7EF">
                    <a:alpha val="100000"/>
                  </a:srgbClr>
                </a:solidFill>
                <a:latin typeface="Montserrat"/>
              </a:rPr>
              <a:t>1. Is Crypto a better investment than dollars?</a:t>
            </a:r>
          </a:p>
        </p:txBody>
      </p:sp>
      <p:sp>
        <p:nvSpPr>
          <p:cNvPr id="6" name="TextBox 6"/>
          <p:cNvSpPr txBox="1"/>
          <p:nvPr/>
        </p:nvSpPr>
        <p:spPr>
          <a:xfrm flipH="false" flipV="false" rot="21600000">
            <a:off x="316632" y="2030053"/>
            <a:ext cx="7615294" cy="285750"/>
          </a:xfrm>
          <a:prstGeom prst="rect">
            <a:avLst/>
          </a:prstGeom>
        </p:spPr>
        <p:txBody>
          <a:bodyPr anchor="t" bIns="0" lIns="0" rIns="0" rtlCol="false" tIns="32400"/>
          <a:lstStyle/>
          <a:p>
            <a:pPr algn="l">
              <a:lnSpc>
                <a:spcPts val="2250"/>
              </a:lnSpc>
            </a:pPr>
            <a:r>
              <a:rPr lang="en-US" b="false" i="false" spc="0" sz="2250">
                <a:solidFill>
                  <a:srgbClr val="F9F7EF">
                    <a:alpha val="100000"/>
                  </a:srgbClr>
                </a:solidFill>
                <a:latin typeface="Montserrat"/>
              </a:rPr>
              <a:t>2. Which crypto is our best investments?</a:t>
            </a:r>
          </a:p>
        </p:txBody>
      </p:sp>
      <p:sp>
        <p:nvSpPr>
          <p:cNvPr id="7" name="TextBox 7"/>
          <p:cNvSpPr txBox="1"/>
          <p:nvPr/>
        </p:nvSpPr>
        <p:spPr>
          <a:xfrm flipH="false" flipV="false" rot="21600000">
            <a:off x="292819" y="3257624"/>
            <a:ext cx="8222513" cy="285750"/>
          </a:xfrm>
          <a:prstGeom prst="rect">
            <a:avLst/>
          </a:prstGeom>
        </p:spPr>
        <p:txBody>
          <a:bodyPr anchor="t" bIns="0" lIns="0" rIns="0" rtlCol="false" tIns="32400"/>
          <a:lstStyle/>
          <a:p>
            <a:pPr algn="l">
              <a:lnSpc>
                <a:spcPts val="2250"/>
              </a:lnSpc>
            </a:pPr>
            <a:r>
              <a:rPr lang="en-US" b="false" i="false" spc="0" sz="2250">
                <a:solidFill>
                  <a:srgbClr val="F9F7EF">
                    <a:alpha val="100000"/>
                  </a:srgbClr>
                </a:solidFill>
                <a:latin typeface="Montserrat"/>
              </a:rPr>
              <a:t>3.  What effect if any did the pandemic have on crypto?</a:t>
            </a:r>
          </a:p>
        </p:txBody>
      </p:sp>
      <p:sp>
        <p:nvSpPr>
          <p:cNvPr id="8" name="TextBox 8"/>
          <p:cNvSpPr txBox="1"/>
          <p:nvPr/>
        </p:nvSpPr>
        <p:spPr>
          <a:xfrm flipH="false" flipV="false" rot="21600000">
            <a:off x="292819" y="4329187"/>
            <a:ext cx="9282169" cy="571500"/>
          </a:xfrm>
          <a:prstGeom prst="rect">
            <a:avLst/>
          </a:prstGeom>
        </p:spPr>
        <p:txBody>
          <a:bodyPr anchor="t" bIns="0" lIns="0" rIns="0" rtlCol="false" tIns="32400"/>
          <a:lstStyle/>
          <a:p>
            <a:pPr algn="l">
              <a:lnSpc>
                <a:spcPts val="2250"/>
              </a:lnSpc>
            </a:pPr>
            <a:r>
              <a:rPr lang="en-US" b="false" i="false" spc="0" sz="2250">
                <a:solidFill>
                  <a:srgbClr val="F9F7EF">
                    <a:alpha val="100000"/>
                  </a:srgbClr>
                </a:solidFill>
                <a:latin typeface="Montserrat"/>
              </a:rPr>
              <a:t>4. Is there any relationship between the dollar and crypto performance?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flipH="false" rot="0"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cNvSpPr>
            <a:picLocks noChangeAspect="1"/>
          </p:c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flipH="true" rot="0">
            <a:off x="9149631" y="645319"/>
            <a:ext cx="615950" cy="1267297"/>
            <a:chOff x="9149631" y="645319"/>
            <a:chExt cx="615950" cy="1267297"/>
          </a:xfrm>
        </p:grpSpPr>
        <p:sp>
          <p:nvSpPr>
            <p:cNvPr id="4" name="Freeform 4"/>
            <p:cNvSpPr/>
            <p:nvPr/>
          </p:nvSpPr>
          <p:cNvSpPr>
            <a:picLocks noChangeAspect="1"/>
          </p:cNvSpPr>
          <p:spPr>
            <a:xfrm>
              <a:off x="9149631" y="645319"/>
              <a:ext cx="615950" cy="1267297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flipH="true" rot="5400000">
            <a:off x="9048750" y="2011313"/>
            <a:ext cx="812800" cy="609600"/>
            <a:chOff x="9048750" y="2011313"/>
            <a:chExt cx="812800" cy="609600"/>
          </a:xfrm>
        </p:grpSpPr>
        <p:sp>
          <p:nvSpPr>
            <p:cNvPr id="6" name="Freeform 6"/>
            <p:cNvSpPr/>
            <p:nvPr/>
          </p:nvSpPr>
          <p:cNvSpPr>
            <a:picLocks noChangeAspect="1"/>
          </p:cNvSpPr>
          <p:spPr>
            <a:xfrm>
              <a:off x="9048750" y="2011313"/>
              <a:ext cx="812800" cy="609600"/>
            </a:xfrm>
            <a:custGeom>
              <a:avLst/>
              <a:gdLst/>
              <a:ahLst/>
              <a:cxnLst/>
              <a:pathLst>
                <a:path h="230505" w="304800">
                  <a:moveTo>
                    <a:pt x="230505" y="0"/>
                  </a:moveTo>
                  <a:cubicBezTo>
                    <a:pt x="102870" y="0"/>
                    <a:pt x="0" y="102870"/>
                    <a:pt x="0" y="230505"/>
                  </a:cubicBezTo>
                  <a:lnTo>
                    <a:pt x="0" y="230505"/>
                  </a:lnTo>
                  <a:lnTo>
                    <a:pt x="304800" y="230505"/>
                  </a:lnTo>
                  <a:lnTo>
                    <a:pt x="304800" y="0"/>
                  </a:lnTo>
                  <a:lnTo>
                    <a:pt x="230505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flipH="true" rot="0">
            <a:off x="9149631" y="-11906"/>
            <a:ext cx="615950" cy="1386359"/>
            <a:chOff x="9149631" y="-11906"/>
            <a:chExt cx="615950" cy="1386359"/>
          </a:xfrm>
        </p:grpSpPr>
        <p:sp>
          <p:nvSpPr>
            <p:cNvPr id="8" name="Freeform 8"/>
            <p:cNvSpPr/>
            <p:nvPr/>
          </p:nvSpPr>
          <p:cNvSpPr>
            <a:picLocks noChangeAspect="1"/>
          </p:cNvSpPr>
          <p:spPr>
            <a:xfrm>
              <a:off x="9149631" y="-11906"/>
              <a:ext cx="615950" cy="1386359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024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flipH="true" rot="0">
            <a:off x="3969" y="-23813"/>
            <a:ext cx="6219825" cy="2751076"/>
            <a:chOff x="3969" y="-23813"/>
            <a:chExt cx="6219825" cy="2751076"/>
          </a:xfrm>
        </p:grpSpPr>
        <p:sp>
          <p:nvSpPr>
            <p:cNvPr id="10" name="Freeform 10"/>
            <p:cNvSpPr/>
            <p:nvPr/>
          </p:nvSpPr>
          <p:cNvSpPr>
            <a:picLocks noChangeAspect="1"/>
          </p:cNvSpPr>
          <p:spPr>
            <a:xfrm>
              <a:off x="3969" y="-23813"/>
              <a:ext cx="6219825" cy="2751076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024">
                <a:alpha val="2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flipH="true" rot="0">
            <a:off x="3971454" y="-38833"/>
            <a:ext cx="2766097" cy="2766097"/>
            <a:chOff x="3971454" y="-38833"/>
            <a:chExt cx="2766097" cy="2766097"/>
          </a:xfrm>
        </p:grpSpPr>
        <p:sp>
          <p:nvSpPr>
            <p:cNvPr id="12" name="Freeform 12"/>
            <p:cNvSpPr/>
            <p:nvPr/>
          </p:nvSpPr>
          <p:cNvSpPr>
            <a:picLocks noChangeAspect="1"/>
          </p:cNvSpPr>
          <p:spPr>
            <a:xfrm>
              <a:off x="3971454" y="-38833"/>
              <a:ext cx="2766097" cy="2766097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flipH="true" rot="0">
            <a:off x="5334719" y="-23813"/>
            <a:ext cx="3814763" cy="2751076"/>
            <a:chOff x="5334719" y="-23813"/>
            <a:chExt cx="3814763" cy="2751076"/>
          </a:xfrm>
        </p:grpSpPr>
        <p:sp>
          <p:nvSpPr>
            <p:cNvPr id="14" name="Freeform 14"/>
            <p:cNvSpPr/>
            <p:nvPr/>
          </p:nvSpPr>
          <p:cNvSpPr>
            <a:picLocks noChangeAspect="1"/>
          </p:cNvSpPr>
          <p:spPr>
            <a:xfrm>
              <a:off x="5334719" y="-23813"/>
              <a:ext cx="3814763" cy="2751076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e7">
                <a:alpha val="100000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flipH="true" rot="0">
            <a:off x="5334719" y="2723418"/>
            <a:ext cx="3814763" cy="2751076"/>
            <a:chOff x="5334719" y="2723418"/>
            <a:chExt cx="3814763" cy="2751076"/>
          </a:xfrm>
        </p:grpSpPr>
        <p:sp>
          <p:nvSpPr>
            <p:cNvPr id="16" name="Freeform 16"/>
            <p:cNvSpPr/>
            <p:nvPr/>
          </p:nvSpPr>
          <p:cNvSpPr>
            <a:picLocks noChangeAspect="1"/>
          </p:cNvSpPr>
          <p:spPr>
            <a:xfrm>
              <a:off x="5334719" y="2723418"/>
              <a:ext cx="3814763" cy="2751076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100">
                <a:alpha val="100000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flipH="true" rot="0">
            <a:off x="2807494" y="2742468"/>
            <a:ext cx="3816350" cy="3816350"/>
            <a:chOff x="2807494" y="2742468"/>
            <a:chExt cx="3816350" cy="3816350"/>
          </a:xfrm>
        </p:grpSpPr>
        <p:sp>
          <p:nvSpPr>
            <p:cNvPr id="18" name="Freeform 18"/>
            <p:cNvSpPr/>
            <p:nvPr/>
          </p:nvSpPr>
          <p:cNvSpPr>
            <a:picLocks noChangeAspect="1"/>
          </p:cNvSpPr>
          <p:spPr>
            <a:xfrm>
              <a:off x="2807494" y="2742468"/>
              <a:ext cx="3816350" cy="3816350"/>
            </a:xfrm>
            <a:custGeom>
              <a:avLst/>
              <a:gdLst/>
              <a:ahLst/>
              <a:cxnLst/>
              <a:pathLst>
                <a:path h="302657" w="302895">
                  <a:moveTo>
                    <a:pt x="213770" y="0"/>
                  </a:moveTo>
                  <a:lnTo>
                    <a:pt x="89049" y="0"/>
                  </a:lnTo>
                  <a:cubicBezTo>
                    <a:pt x="39919" y="0"/>
                    <a:pt x="0" y="39843"/>
                    <a:pt x="0" y="89049"/>
                  </a:cubicBezTo>
                  <a:lnTo>
                    <a:pt x="0" y="213684"/>
                  </a:lnTo>
                  <a:cubicBezTo>
                    <a:pt x="0" y="262804"/>
                    <a:pt x="39910" y="302657"/>
                    <a:pt x="89049" y="302657"/>
                  </a:cubicBezTo>
                  <a:lnTo>
                    <a:pt x="213770" y="302657"/>
                  </a:lnTo>
                  <a:cubicBezTo>
                    <a:pt x="262976" y="302657"/>
                    <a:pt x="302895" y="262804"/>
                    <a:pt x="302895" y="213684"/>
                  </a:cubicBezTo>
                  <a:lnTo>
                    <a:pt x="302895" y="89049"/>
                  </a:lnTo>
                  <a:cubicBezTo>
                    <a:pt x="302895" y="39843"/>
                    <a:pt x="262976" y="0"/>
                    <a:pt x="213770" y="0"/>
                  </a:cubicBez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 flipH="true" rot="10800000">
            <a:off x="7882657" y="2723418"/>
            <a:ext cx="1266825" cy="2759075"/>
            <a:chOff x="7882657" y="2723418"/>
            <a:chExt cx="1266825" cy="2759075"/>
          </a:xfrm>
        </p:grpSpPr>
        <p:sp>
          <p:nvSpPr>
            <p:cNvPr id="20" name="Freeform 20"/>
            <p:cNvSpPr/>
            <p:nvPr/>
          </p:nvSpPr>
          <p:cNvSpPr>
            <a:picLocks noChangeAspect="1"/>
          </p:cNvSpPr>
          <p:spPr>
            <a:xfrm>
              <a:off x="7882657" y="2723418"/>
              <a:ext cx="1266825" cy="2759075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024">
                <a:alpha val="100000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 flipH="false" rot="21600000">
            <a:off x="7882657" y="-11906"/>
            <a:ext cx="1266825" cy="2759075"/>
            <a:chOff x="7882657" y="-11906"/>
            <a:chExt cx="1266825" cy="2759075"/>
          </a:xfrm>
        </p:grpSpPr>
        <p:sp>
          <p:nvSpPr>
            <p:cNvPr id="22" name="Freeform 22"/>
            <p:cNvSpPr/>
            <p:nvPr/>
          </p:nvSpPr>
          <p:cNvSpPr>
            <a:picLocks noChangeAspect="1"/>
          </p:cNvSpPr>
          <p:spPr>
            <a:xfrm>
              <a:off x="7882657" y="-11906"/>
              <a:ext cx="1266825" cy="2759075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 flipH="true" rot="0">
            <a:off x="5334719" y="723167"/>
            <a:ext cx="1277815" cy="1277815"/>
            <a:chOff x="5334719" y="723167"/>
            <a:chExt cx="1277815" cy="1277815"/>
          </a:xfrm>
        </p:grpSpPr>
        <p:sp>
          <p:nvSpPr>
            <p:cNvPr id="24" name="Freeform 24"/>
            <p:cNvSpPr/>
            <p:nvPr/>
          </p:nvSpPr>
          <p:cNvSpPr>
            <a:picLocks noChangeAspect="1"/>
          </p:cNvSpPr>
          <p:spPr>
            <a:xfrm>
              <a:off x="5334719" y="723167"/>
              <a:ext cx="1277815" cy="1277815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30000"/>
              </a:srgbClr>
            </a:solidFill>
          </p:spPr>
        </p:sp>
      </p:grpSp>
      <p:grpSp>
        <p:nvGrpSpPr>
          <p:cNvPr id="27" name="Group 27"/>
          <p:cNvGrpSpPr/>
          <p:nvPr/>
        </p:nvGrpSpPr>
        <p:grpSpPr>
          <a:xfrm flipH="true" rot="0">
            <a:off x="6599224" y="723167"/>
            <a:ext cx="1277815" cy="1277815"/>
            <a:chOff x="6599224" y="723167"/>
            <a:chExt cx="1277815" cy="1277815"/>
          </a:xfrm>
        </p:grpSpPr>
        <p:sp>
          <p:nvSpPr>
            <p:cNvPr id="26" name="Freeform 26"/>
            <p:cNvSpPr/>
            <p:nvPr/>
          </p:nvSpPr>
          <p:cNvSpPr>
            <a:picLocks noChangeAspect="1"/>
          </p:cNvSpPr>
          <p:spPr>
            <a:xfrm>
              <a:off x="6599224" y="723167"/>
              <a:ext cx="1277815" cy="1277815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65000"/>
              </a:srgbClr>
            </a:solidFill>
          </p:spPr>
        </p:sp>
      </p:grpSp>
      <p:grpSp>
        <p:nvGrpSpPr>
          <p:cNvPr id="29" name="Group 29"/>
          <p:cNvGrpSpPr/>
          <p:nvPr/>
        </p:nvGrpSpPr>
        <p:grpSpPr>
          <a:xfrm flipH="true" rot="0">
            <a:off x="7863729" y="723167"/>
            <a:ext cx="1277815" cy="1277815"/>
            <a:chOff x="7863729" y="723167"/>
            <a:chExt cx="1277815" cy="1277815"/>
          </a:xfrm>
        </p:grpSpPr>
        <p:sp>
          <p:nvSpPr>
            <p:cNvPr id="28" name="Freeform 28"/>
            <p:cNvSpPr/>
            <p:nvPr/>
          </p:nvSpPr>
          <p:cNvSpPr>
            <a:picLocks noChangeAspect="1"/>
          </p:cNvSpPr>
          <p:spPr>
            <a:xfrm>
              <a:off x="7863729" y="723167"/>
              <a:ext cx="1277815" cy="1277815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100000"/>
              </a:srgbClr>
            </a:solidFill>
          </p:spPr>
        </p:sp>
      </p:grpSp>
      <p:sp>
        <p:nvSpPr>
          <p:cNvPr id="30" name="TextBox 30"/>
          <p:cNvSpPr txBox="1"/>
          <p:nvPr/>
        </p:nvSpPr>
        <p:spPr>
          <a:xfrm flipH="false" flipV="false" rot="21600000">
            <a:off x="574601" y="2368332"/>
            <a:ext cx="4876856" cy="1143000"/>
          </a:xfrm>
          <a:prstGeom prst="rect">
            <a:avLst/>
          </a:prstGeom>
        </p:spPr>
        <p:txBody>
          <a:bodyPr anchor="t" bIns="0" lIns="0" rIns="0" rtlCol="false" tIns="108000"/>
          <a:lstStyle/>
          <a:p>
            <a:pPr algn="l">
              <a:lnSpc>
                <a:spcPts val="9000"/>
              </a:lnSpc>
            </a:pPr>
            <a:r>
              <a:rPr lang="en-US" b="false" i="false" spc="0" sz="7500">
                <a:solidFill>
                  <a:srgbClr val="1b5153">
                    <a:alpha val="100000"/>
                  </a:srgbClr>
                </a:solidFill>
                <a:latin typeface="Archivo Black"/>
              </a:rPr>
              <a:t>"</a:t>
            </a:r>
          </a:p>
        </p:txBody>
      </p:sp>
      <p:sp>
        <p:nvSpPr>
          <p:cNvPr id="31" name="TextBox 31"/>
          <p:cNvSpPr txBox="1"/>
          <p:nvPr/>
        </p:nvSpPr>
        <p:spPr>
          <a:xfrm flipH="false" flipV="false" rot="21600000">
            <a:off x="610319" y="3356551"/>
            <a:ext cx="4519669" cy="2133600"/>
          </a:xfrm>
          <a:prstGeom prst="rect">
            <a:avLst/>
          </a:prstGeom>
        </p:spPr>
        <p:txBody>
          <a:bodyPr anchor="t" bIns="0" lIns="0" rIns="0" rtlCol="false" tIns="18000"/>
          <a:lstStyle/>
          <a:p>
            <a:pPr algn="l">
              <a:lnSpc>
                <a:spcPts val="1530"/>
              </a:lnSpc>
            </a:pPr>
            <a:r>
              <a:rPr lang="en-US" b="false" i="false" spc="0" sz="1275">
                <a:solidFill>
                  <a:srgbClr val="000000">
                    <a:alpha val="100000"/>
                  </a:srgbClr>
                </a:solidFill>
                <a:latin typeface="IBM Plex Serif"/>
              </a:rPr>
              <a:t>2. How many cryptocurrencies are there? What are they worth?</a:t>
            </a:r>
          </a:p>
          <a:p>
            <a:pPr algn="l">
              <a:lnSpc>
                <a:spcPts val="1530"/>
              </a:lnSpc>
            </a:pPr>
            <a:r>
              <a:rPr lang="en-US" b="false" i="false" spc="0" sz="1275">
                <a:solidFill>
                  <a:srgbClr val="000000">
                    <a:alpha val="100000"/>
                  </a:srgbClr>
                </a:solidFill>
                <a:latin typeface="IBM Plex Serif"/>
              </a:rPr>
              <a:t>More than 13,000 different cryptocurrencies are traded publicly, according to </a:t>
            </a:r>
            <a:r>
              <a:rPr lang="en-US" b="false" i="false" spc="0" sz="1275">
                <a:solidFill>
                  <a:srgbClr val="000000">
                    <a:alpha val="100000"/>
                  </a:srgbClr>
                </a:solidFill>
                <a:latin typeface="IBM Plex Serif"/>
              </a:rPr>
              <a:t>Nomics.com</a:t>
            </a:r>
            <a:r>
              <a:rPr lang="en-US" b="false" i="false" spc="0" sz="1275">
                <a:solidFill>
                  <a:srgbClr val="000000">
                    <a:alpha val="100000"/>
                  </a:srgbClr>
                </a:solidFill>
                <a:latin typeface="IBM Plex Serif"/>
              </a:rPr>
              <a:t>, a market research website. And cryptocurrencies continue to proliferate, raising money through initial coin offerings, or ICOs. The total value of all cryptocurrencies on Oct. 22, 2021, was more than $2.5 trillion, having fallen off an all-time high above $2.6 trillion days earlier. The total value of all bitcoins, the most popular digital currency, was pegged at about $1.2 trillion.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flipH="false" rot="0"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cNvSpPr>
            <a:picLocks noChangeAspect="1"/>
          </p:c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00000"/>
          </a:blip>
          <a:srcRect b="0" l="0" r="0" t="0"/>
          <a:stretch>
            <a:fillRect/>
          </a:stretch>
        </p:blipFill>
        <p:spPr>
          <a:xfrm flipH="false" rot="0">
            <a:off x="0" y="0"/>
            <a:ext cx="9753600" cy="5486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flipH="false" rot="21600000">
            <a:off x="-99293" y="0"/>
            <a:ext cx="6438900" cy="727547"/>
            <a:chOff x="-99293" y="0"/>
            <a:chExt cx="6438900" cy="727547"/>
          </a:xfrm>
        </p:grpSpPr>
        <p:sp>
          <p:nvSpPr>
            <p:cNvPr id="5" name="Freeform 5"/>
            <p:cNvSpPr/>
            <p:nvPr/>
          </p:nvSpPr>
          <p:cNvSpPr>
            <a:picLocks noChangeAspect="1"/>
          </p:cNvSpPr>
          <p:spPr>
            <a:xfrm>
              <a:off x="-99293" y="0"/>
              <a:ext cx="6438900" cy="727547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flipH="false" rot="21600000">
            <a:off x="6268169" y="0"/>
            <a:ext cx="485775" cy="727547"/>
            <a:chOff x="6268169" y="0"/>
            <a:chExt cx="485775" cy="727547"/>
          </a:xfrm>
        </p:grpSpPr>
        <p:sp>
          <p:nvSpPr>
            <p:cNvPr id="7" name="Freeform 7"/>
            <p:cNvSpPr/>
            <p:nvPr/>
          </p:nvSpPr>
          <p:cNvSpPr>
            <a:picLocks noChangeAspect="1"/>
          </p:cNvSpPr>
          <p:spPr>
            <a:xfrm>
              <a:off x="6268169" y="0"/>
              <a:ext cx="485775" cy="727547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flipH="false" rot="10800000">
            <a:off x="6606012" y="0"/>
            <a:ext cx="959439" cy="727075"/>
            <a:chOff x="6606012" y="0"/>
            <a:chExt cx="959439" cy="727075"/>
          </a:xfrm>
        </p:grpSpPr>
        <p:sp>
          <p:nvSpPr>
            <p:cNvPr id="9" name="Freeform 9"/>
            <p:cNvSpPr/>
            <p:nvPr/>
          </p:nvSpPr>
          <p:cNvSpPr>
            <a:picLocks noChangeAspect="1"/>
          </p:cNvSpPr>
          <p:spPr>
            <a:xfrm>
              <a:off x="6606012" y="0"/>
              <a:ext cx="959439" cy="727075"/>
            </a:xfrm>
            <a:custGeom>
              <a:avLst/>
              <a:gdLst/>
              <a:ahLst/>
              <a:cxnLst/>
              <a:pathLst>
                <a:path h="230505" w="304800">
                  <a:moveTo>
                    <a:pt x="230505" y="0"/>
                  </a:moveTo>
                  <a:cubicBezTo>
                    <a:pt x="102870" y="0"/>
                    <a:pt x="0" y="102870"/>
                    <a:pt x="0" y="230505"/>
                  </a:cubicBezTo>
                  <a:lnTo>
                    <a:pt x="0" y="230505"/>
                  </a:lnTo>
                  <a:lnTo>
                    <a:pt x="304800" y="230505"/>
                  </a:lnTo>
                  <a:lnTo>
                    <a:pt x="304800" y="0"/>
                  </a:lnTo>
                  <a:lnTo>
                    <a:pt x="23050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flipH="false" rot="21600000">
            <a:off x="8292667" y="0"/>
            <a:ext cx="734291" cy="734291"/>
            <a:chOff x="8292667" y="0"/>
            <a:chExt cx="734291" cy="734291"/>
          </a:xfrm>
        </p:grpSpPr>
        <p:sp>
          <p:nvSpPr>
            <p:cNvPr id="11" name="Freeform 11"/>
            <p:cNvSpPr/>
            <p:nvPr/>
          </p:nvSpPr>
          <p:cNvSpPr>
            <a:picLocks noChangeAspect="1"/>
          </p:cNvSpPr>
          <p:spPr>
            <a:xfrm>
              <a:off x="8292667" y="0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4A90E2">
                <a:alpha val="65000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 flipH="false" rot="21600000">
            <a:off x="9019309" y="0"/>
            <a:ext cx="734291" cy="734291"/>
            <a:chOff x="9019309" y="0"/>
            <a:chExt cx="734291" cy="734291"/>
          </a:xfrm>
        </p:grpSpPr>
        <p:sp>
          <p:nvSpPr>
            <p:cNvPr id="13" name="Freeform 13"/>
            <p:cNvSpPr/>
            <p:nvPr/>
          </p:nvSpPr>
          <p:cNvSpPr>
            <a:picLocks noChangeAspect="1"/>
          </p:cNvSpPr>
          <p:spPr>
            <a:xfrm>
              <a:off x="9019309" y="0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4A90E2">
                <a:alpha val="30000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 flipH="false" rot="21600000">
            <a:off x="7566025" y="0"/>
            <a:ext cx="734291" cy="734291"/>
            <a:chOff x="7566025" y="0"/>
            <a:chExt cx="734291" cy="734291"/>
          </a:xfrm>
        </p:grpSpPr>
        <p:sp>
          <p:nvSpPr>
            <p:cNvPr id="15" name="Freeform 15"/>
            <p:cNvSpPr/>
            <p:nvPr/>
          </p:nvSpPr>
          <p:cNvSpPr>
            <a:picLocks noChangeAspect="1"/>
          </p:cNvSpPr>
          <p:spPr>
            <a:xfrm>
              <a:off x="7566025" y="0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4A90E2">
                <a:alpha val="100000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 flipH="false" flipV="false" rot="21600000">
            <a:off x="574601" y="197086"/>
            <a:ext cx="6730262" cy="314325"/>
          </a:xfrm>
          <a:prstGeom prst="rect">
            <a:avLst/>
          </a:prstGeom>
        </p:spPr>
        <p:txBody>
          <a:bodyPr anchor="t" bIns="0" lIns="0" rIns="0" rtlCol="false" tIns="32400"/>
          <a:lstStyle/>
          <a:p>
            <a:pPr algn="l">
              <a:lnSpc>
                <a:spcPts val="2475"/>
              </a:lnSpc>
            </a:pPr>
            <a:r>
              <a:rPr lang="en-US" b="true" i="false" spc="0" sz="2250">
                <a:solidFill>
                  <a:srgbClr val="4A90E2">
                    <a:alpha val="100000"/>
                  </a:srgbClr>
                </a:solidFill>
                <a:latin typeface="IBM Plex Serif"/>
              </a:rPr>
              <a:t>Market Cap for the Whole Cryptocurrency</a:t>
            </a:r>
          </a:p>
        </p:txBody>
      </p:sp>
      <p:grpSp>
        <p:nvGrpSpPr>
          <p:cNvPr id="19" name="Group 19"/>
          <p:cNvGrpSpPr/>
          <p:nvPr/>
        </p:nvGrpSpPr>
        <p:grpSpPr>
          <a:xfrm flipH="false" rot="16200000">
            <a:off x="8269213" y="250775"/>
            <a:ext cx="520700" cy="520700"/>
            <a:chOff x="8269213" y="250775"/>
            <a:chExt cx="520700" cy="520700"/>
          </a:xfrm>
        </p:grpSpPr>
        <p:sp>
          <p:nvSpPr>
            <p:cNvPr id="18" name="Freeform 18"/>
            <p:cNvSpPr/>
            <p:nvPr/>
          </p:nvSpPr>
          <p:cNvSpPr>
            <a:picLocks noChangeAspect="1"/>
          </p:cNvSpPr>
          <p:spPr>
            <a:xfrm>
              <a:off x="8269213" y="250775"/>
              <a:ext cx="520700" cy="520700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 flipH="false" rot="16200000">
            <a:off x="9105032" y="249572"/>
            <a:ext cx="520700" cy="520700"/>
            <a:chOff x="9105032" y="249572"/>
            <a:chExt cx="520700" cy="520700"/>
          </a:xfrm>
        </p:grpSpPr>
        <p:sp>
          <p:nvSpPr>
            <p:cNvPr id="20" name="Freeform 20"/>
            <p:cNvSpPr/>
            <p:nvPr/>
          </p:nvSpPr>
          <p:cNvSpPr>
            <a:picLocks noChangeAspect="1"/>
          </p:cNvSpPr>
          <p:spPr>
            <a:xfrm>
              <a:off x="9105032" y="249572"/>
              <a:ext cx="520700" cy="520700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3">
            <a:alphaModFix amt="100000"/>
          </a:blip>
          <a:srcRect b="0" l="0" r="0" t="0"/>
          <a:stretch>
            <a:fillRect/>
          </a:stretch>
        </p:blipFill>
        <p:spPr>
          <a:xfrm flipH="false" rot="21600000">
            <a:off x="778645" y="906088"/>
            <a:ext cx="7362723" cy="43891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flipH="false" rot="0"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cNvSpPr>
            <a:picLocks noChangeAspect="1"/>
          </p:c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flipH="false" rot="21600000">
            <a:off x="-99293" y="0"/>
            <a:ext cx="6438900" cy="727547"/>
            <a:chOff x="-99293" y="0"/>
            <a:chExt cx="6438900" cy="727547"/>
          </a:xfrm>
        </p:grpSpPr>
        <p:sp>
          <p:nvSpPr>
            <p:cNvPr id="4" name="Freeform 4"/>
            <p:cNvSpPr/>
            <p:nvPr/>
          </p:nvSpPr>
          <p:cNvSpPr>
            <a:picLocks noChangeAspect="1"/>
          </p:cNvSpPr>
          <p:spPr>
            <a:xfrm>
              <a:off x="-99293" y="0"/>
              <a:ext cx="6438900" cy="727547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flipH="false" rot="21600000">
            <a:off x="6268169" y="0"/>
            <a:ext cx="485775" cy="727547"/>
            <a:chOff x="6268169" y="0"/>
            <a:chExt cx="485775" cy="727547"/>
          </a:xfrm>
        </p:grpSpPr>
        <p:sp>
          <p:nvSpPr>
            <p:cNvPr id="6" name="Freeform 6"/>
            <p:cNvSpPr/>
            <p:nvPr/>
          </p:nvSpPr>
          <p:cNvSpPr>
            <a:picLocks noChangeAspect="1"/>
          </p:cNvSpPr>
          <p:spPr>
            <a:xfrm>
              <a:off x="6268169" y="0"/>
              <a:ext cx="485775" cy="727547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flipH="false" rot="10800000">
            <a:off x="6606012" y="0"/>
            <a:ext cx="959439" cy="727075"/>
            <a:chOff x="6606012" y="0"/>
            <a:chExt cx="959439" cy="727075"/>
          </a:xfrm>
        </p:grpSpPr>
        <p:sp>
          <p:nvSpPr>
            <p:cNvPr id="8" name="Freeform 8"/>
            <p:cNvSpPr/>
            <p:nvPr/>
          </p:nvSpPr>
          <p:cNvSpPr>
            <a:picLocks noChangeAspect="1"/>
          </p:cNvSpPr>
          <p:spPr>
            <a:xfrm>
              <a:off x="6606012" y="0"/>
              <a:ext cx="959439" cy="727075"/>
            </a:xfrm>
            <a:custGeom>
              <a:avLst/>
              <a:gdLst/>
              <a:ahLst/>
              <a:cxnLst/>
              <a:pathLst>
                <a:path h="230505" w="304800">
                  <a:moveTo>
                    <a:pt x="230505" y="0"/>
                  </a:moveTo>
                  <a:cubicBezTo>
                    <a:pt x="102870" y="0"/>
                    <a:pt x="0" y="102870"/>
                    <a:pt x="0" y="230505"/>
                  </a:cubicBezTo>
                  <a:lnTo>
                    <a:pt x="0" y="230505"/>
                  </a:lnTo>
                  <a:lnTo>
                    <a:pt x="304800" y="230505"/>
                  </a:lnTo>
                  <a:lnTo>
                    <a:pt x="304800" y="0"/>
                  </a:lnTo>
                  <a:lnTo>
                    <a:pt x="230505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flipH="false" rot="21600000">
            <a:off x="8292667" y="0"/>
            <a:ext cx="734291" cy="734291"/>
            <a:chOff x="8292667" y="0"/>
            <a:chExt cx="734291" cy="734291"/>
          </a:xfrm>
        </p:grpSpPr>
        <p:sp>
          <p:nvSpPr>
            <p:cNvPr id="10" name="Freeform 10"/>
            <p:cNvSpPr/>
            <p:nvPr/>
          </p:nvSpPr>
          <p:cNvSpPr>
            <a:picLocks noChangeAspect="1"/>
          </p:cNvSpPr>
          <p:spPr>
            <a:xfrm>
              <a:off x="8292667" y="0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65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flipH="false" rot="21600000">
            <a:off x="9019309" y="0"/>
            <a:ext cx="734291" cy="734291"/>
            <a:chOff x="9019309" y="0"/>
            <a:chExt cx="734291" cy="734291"/>
          </a:xfrm>
        </p:grpSpPr>
        <p:sp>
          <p:nvSpPr>
            <p:cNvPr id="12" name="Freeform 12"/>
            <p:cNvSpPr/>
            <p:nvPr/>
          </p:nvSpPr>
          <p:cNvSpPr>
            <a:picLocks noChangeAspect="1"/>
          </p:cNvSpPr>
          <p:spPr>
            <a:xfrm>
              <a:off x="9019309" y="0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30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flipH="false" rot="21600000">
            <a:off x="7566025" y="0"/>
            <a:ext cx="734291" cy="734291"/>
            <a:chOff x="7566025" y="0"/>
            <a:chExt cx="734291" cy="734291"/>
          </a:xfrm>
        </p:grpSpPr>
        <p:sp>
          <p:nvSpPr>
            <p:cNvPr id="14" name="Freeform 14"/>
            <p:cNvSpPr/>
            <p:nvPr/>
          </p:nvSpPr>
          <p:cNvSpPr>
            <a:picLocks noChangeAspect="1"/>
          </p:cNvSpPr>
          <p:spPr>
            <a:xfrm>
              <a:off x="7566025" y="0"/>
              <a:ext cx="734291" cy="734291"/>
            </a:xfrm>
            <a:custGeom>
              <a:avLst/>
              <a:gdLst/>
              <a:ahLst/>
              <a:cxnLst/>
              <a:pathLst>
                <a:path h="302685" w="30290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100000"/>
              </a:srgbClr>
            </a:solidFill>
          </p:spPr>
        </p:sp>
      </p:grpSp>
      <p:sp>
        <p:nvSpPr>
          <p:cNvPr id="16" name="TextBox 16"/>
          <p:cNvSpPr txBox="1"/>
          <p:nvPr/>
        </p:nvSpPr>
        <p:spPr>
          <a:xfrm flipH="false" flipV="false" rot="21600000">
            <a:off x="6423744" y="2401094"/>
            <a:ext cx="2507513" cy="228600"/>
          </a:xfrm>
          <a:prstGeom prst="rect">
            <a:avLst/>
          </a:prstGeom>
        </p:spPr>
        <p:txBody>
          <a:bodyPr anchor="t" bIns="0" lIns="0" rIns="0" rtlCol="false" tIns="18000"/>
          <a:lstStyle/>
          <a:p>
            <a:pPr algn="l">
              <a:lnSpc>
                <a:spcPts val="1800"/>
              </a:lnSpc>
            </a:pPr>
            <a:r>
              <a:rPr lang="en-US" b="false" i="false" spc="0" sz="1200">
                <a:solidFill>
                  <a:srgbClr val="f9f7ef">
                    <a:alpha val="100000"/>
                  </a:srgbClr>
                </a:solidFill>
                <a:latin typeface="Lato"/>
              </a:rPr>
              <a:t>Top 5 Biggest Crypto Currencies </a:t>
            </a:r>
          </a:p>
        </p:txBody>
      </p:sp>
      <p:sp>
        <p:nvSpPr>
          <p:cNvPr id="17" name="TextBox 17"/>
          <p:cNvSpPr txBox="1"/>
          <p:nvPr/>
        </p:nvSpPr>
        <p:spPr>
          <a:xfrm flipH="false" flipV="false" rot="21600000">
            <a:off x="491257" y="191076"/>
            <a:ext cx="3971981" cy="333375"/>
          </a:xfrm>
          <a:prstGeom prst="rect">
            <a:avLst/>
          </a:prstGeom>
        </p:spPr>
        <p:txBody>
          <a:bodyPr anchor="t" bIns="0" lIns="0" rIns="0" rtlCol="false" tIns="36000"/>
          <a:lstStyle/>
          <a:p>
            <a:pPr algn="l">
              <a:lnSpc>
                <a:spcPts val="2640"/>
              </a:lnSpc>
            </a:pPr>
            <a:r>
              <a:rPr lang="en-US" b="true" i="false" spc="0" sz="2400">
                <a:solidFill>
                  <a:srgbClr val="f9f7ef">
                    <a:alpha val="100000"/>
                  </a:srgbClr>
                </a:solidFill>
                <a:latin typeface="Literata"/>
              </a:rPr>
              <a:t>Top 5 Market cap crypto</a:t>
            </a:r>
          </a:p>
        </p:txBody>
      </p:sp>
      <p:cxnSp>
        <p:nvCxnSpPr>
          <p:cNvPr id="18" name="Straight Connector 18"/>
          <p:cNvCxnSpPr>
            <a:cxnSpLocks/>
          </p:cNvCxnSpPr>
          <p:nvPr/>
        </p:nvCxnSpPr>
        <p:spPr>
          <a:xfrm flipH="false" rot="21600000">
            <a:off x="3707606" y="815163"/>
            <a:ext cx="4213225" cy="0"/>
          </a:xfrm>
          <a:prstGeom prst="line">
            <a:avLst/>
          </a:prstGeom>
          <a:ln cap="rnd" w="38100">
            <a:solidFill>
              <a:srgbClr val="000000">
                <a:alpha val="4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9"/>
          <p:cNvSpPr txBox="1"/>
          <p:nvPr/>
        </p:nvSpPr>
        <p:spPr>
          <a:xfrm flipH="false" flipV="false" rot="21600000">
            <a:off x="8417644" y="1121153"/>
            <a:ext cx="1249419" cy="514350"/>
          </a:xfrm>
          <a:prstGeom prst="rect">
            <a:avLst/>
          </a:prstGeom>
        </p:spPr>
        <p:txBody>
          <a:bodyPr anchor="t" bIns="0" lIns="0" rIns="0" rtlCol="false" tIns="39600"/>
          <a:lstStyle/>
          <a:p>
            <a:pPr algn="l">
              <a:lnSpc>
                <a:spcPts val="4050"/>
              </a:lnSpc>
            </a:pPr>
            <a:r>
              <a:rPr lang="en-US" b="true" i="false" spc="0" sz="2700">
                <a:solidFill>
                  <a:srgbClr val="ffffff">
                    <a:alpha val="100000"/>
                  </a:srgbClr>
                </a:solidFill>
                <a:latin typeface="Lato"/>
              </a:rPr>
              <a:t>2021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alphaModFix amt="100000"/>
          </a:blip>
          <a:srcRect b="0" l="0" r="0" t="0"/>
          <a:stretch>
            <a:fillRect/>
          </a:stretch>
        </p:blipFill>
        <p:spPr>
          <a:xfrm flipH="false" rot="21600000">
            <a:off x="52313" y="2145636"/>
            <a:ext cx="6053138" cy="273843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 flipH="false" flipV="false" rot="21600000">
            <a:off x="6430491" y="2941141"/>
            <a:ext cx="1662169" cy="295275"/>
          </a:xfrm>
          <a:prstGeom prst="rect">
            <a:avLst/>
          </a:prstGeom>
        </p:spPr>
        <p:txBody>
          <a:bodyPr anchor="t" bIns="0" lIns="0" rIns="0" rtlCol="false" tIns="21600"/>
          <a:lstStyle/>
          <a:p>
            <a:pPr algn="l">
              <a:lnSpc>
                <a:spcPts val="2250"/>
              </a:lnSpc>
            </a:pPr>
            <a:r>
              <a:rPr lang="en-US" b="true" i="true" spc="0" sz="1500">
                <a:solidFill>
                  <a:srgbClr val="ffffff">
                    <a:alpha val="100000"/>
                  </a:srgbClr>
                </a:solidFill>
                <a:latin typeface="Lato"/>
              </a:rPr>
              <a:t>Bitcoin 60.8%</a:t>
            </a:r>
          </a:p>
        </p:txBody>
      </p:sp>
      <p:sp>
        <p:nvSpPr>
          <p:cNvPr id="22" name="TextBox 22"/>
          <p:cNvSpPr txBox="1"/>
          <p:nvPr/>
        </p:nvSpPr>
        <p:spPr>
          <a:xfrm flipH="false" flipV="false" rot="21600000">
            <a:off x="6430491" y="3222129"/>
            <a:ext cx="1662169" cy="285750"/>
          </a:xfrm>
          <a:prstGeom prst="rect">
            <a:avLst/>
          </a:prstGeom>
        </p:spPr>
        <p:txBody>
          <a:bodyPr anchor="t" bIns="0" lIns="0" rIns="0" rtlCol="false" tIns="21600"/>
          <a:lstStyle/>
          <a:p>
            <a:pPr algn="l">
              <a:lnSpc>
                <a:spcPts val="2250"/>
              </a:lnSpc>
            </a:pPr>
            <a:r>
              <a:rPr lang="en-US" b="true" i="true" spc="0" sz="1500">
                <a:solidFill>
                  <a:srgbClr val="ffffff">
                    <a:alpha val="100000"/>
                  </a:srgbClr>
                </a:solidFill>
                <a:latin typeface="Lato"/>
              </a:rPr>
              <a:t>Ethereum 26.5% </a:t>
            </a:r>
          </a:p>
        </p:txBody>
      </p:sp>
      <p:sp>
        <p:nvSpPr>
          <p:cNvPr id="23" name="TextBox 23"/>
          <p:cNvSpPr txBox="1"/>
          <p:nvPr/>
        </p:nvSpPr>
        <p:spPr>
          <a:xfrm flipH="false" flipV="false" rot="21600000">
            <a:off x="6430491" y="3507879"/>
            <a:ext cx="1662169" cy="285750"/>
          </a:xfrm>
          <a:prstGeom prst="rect">
            <a:avLst/>
          </a:prstGeom>
        </p:spPr>
        <p:txBody>
          <a:bodyPr anchor="t" bIns="0" lIns="0" rIns="0" rtlCol="false" tIns="21600"/>
          <a:lstStyle/>
          <a:p>
            <a:pPr algn="l">
              <a:lnSpc>
                <a:spcPts val="2250"/>
              </a:lnSpc>
            </a:pPr>
            <a:r>
              <a:rPr lang="en-US" b="true" i="true" spc="0" sz="1500">
                <a:solidFill>
                  <a:srgbClr val="ffffff">
                    <a:alpha val="100000"/>
                  </a:srgbClr>
                </a:solidFill>
                <a:latin typeface="Lato"/>
              </a:rPr>
              <a:t>Binance Coin 5.2%</a:t>
            </a:r>
          </a:p>
        </p:txBody>
      </p:sp>
      <p:sp>
        <p:nvSpPr>
          <p:cNvPr id="24" name="TextBox 24"/>
          <p:cNvSpPr txBox="1"/>
          <p:nvPr/>
        </p:nvSpPr>
        <p:spPr>
          <a:xfrm flipH="false" flipV="false" rot="21600000">
            <a:off x="6430491" y="3750766"/>
            <a:ext cx="1662169" cy="285750"/>
          </a:xfrm>
          <a:prstGeom prst="rect">
            <a:avLst/>
          </a:prstGeom>
        </p:spPr>
        <p:txBody>
          <a:bodyPr anchor="t" bIns="0" lIns="0" rIns="0" rtlCol="false" tIns="21600"/>
          <a:lstStyle/>
          <a:p>
            <a:pPr algn="l">
              <a:lnSpc>
                <a:spcPts val="2250"/>
              </a:lnSpc>
            </a:pPr>
            <a:r>
              <a:rPr lang="en-US" b="true" i="true" spc="0" sz="1500">
                <a:solidFill>
                  <a:srgbClr val="ffffff">
                    <a:alpha val="100000"/>
                  </a:srgbClr>
                </a:solidFill>
                <a:latin typeface="Lato"/>
              </a:rPr>
              <a:t>Tether 4.1%</a:t>
            </a:r>
          </a:p>
        </p:txBody>
      </p:sp>
      <p:sp>
        <p:nvSpPr>
          <p:cNvPr id="25" name="TextBox 25"/>
          <p:cNvSpPr txBox="1"/>
          <p:nvPr/>
        </p:nvSpPr>
        <p:spPr>
          <a:xfrm flipH="false" flipV="false" rot="21600000">
            <a:off x="6430491" y="4031754"/>
            <a:ext cx="1662169" cy="285750"/>
          </a:xfrm>
          <a:prstGeom prst="rect">
            <a:avLst/>
          </a:prstGeom>
        </p:spPr>
        <p:txBody>
          <a:bodyPr anchor="t" bIns="0" lIns="0" rIns="0" rtlCol="false" tIns="21600"/>
          <a:lstStyle/>
          <a:p>
            <a:pPr algn="l">
              <a:lnSpc>
                <a:spcPts val="2250"/>
              </a:lnSpc>
            </a:pPr>
            <a:r>
              <a:rPr lang="en-US" b="true" i="true" spc="0" sz="1500">
                <a:solidFill>
                  <a:srgbClr val="ffffff">
                    <a:alpha val="100000"/>
                  </a:srgbClr>
                </a:solidFill>
                <a:latin typeface="Lato"/>
              </a:rPr>
              <a:t>Solana 3.5%</a:t>
            </a:r>
          </a:p>
        </p:txBody>
      </p:sp>
      <p:grpSp>
        <p:nvGrpSpPr>
          <p:cNvPr id="27" name="Group 27"/>
          <p:cNvGrpSpPr/>
          <p:nvPr/>
        </p:nvGrpSpPr>
        <p:grpSpPr>
          <a:xfrm flipH="false" rot="5388136">
            <a:off x="7448229" y="2518154"/>
            <a:ext cx="226417" cy="444553"/>
            <a:chOff x="7448229" y="2518154"/>
            <a:chExt cx="226417" cy="444553"/>
          </a:xfrm>
        </p:grpSpPr>
        <p:sp>
          <p:nvSpPr>
            <p:cNvPr id="26" name="Freeform 26"/>
            <p:cNvSpPr/>
            <p:nvPr/>
          </p:nvSpPr>
          <p:cNvSpPr>
            <a:picLocks noChangeAspect="1"/>
          </p:cNvSpPr>
          <p:spPr>
            <a:xfrm>
              <a:off x="7448229" y="2518154"/>
              <a:ext cx="226417" cy="444553"/>
            </a:xfrm>
            <a:custGeom>
              <a:avLst/>
              <a:gdLst/>
              <a:ahLst/>
              <a:cxnLst/>
              <a:pathLst>
                <a:path h="302876" w="202959">
                  <a:moveTo>
                    <a:pt x="50968" y="0"/>
                  </a:moveTo>
                  <a:lnTo>
                    <a:pt x="0" y="50873"/>
                  </a:lnTo>
                  <a:lnTo>
                    <a:pt x="101022" y="151562"/>
                  </a:lnTo>
                  <a:lnTo>
                    <a:pt x="0" y="252089"/>
                  </a:lnTo>
                  <a:lnTo>
                    <a:pt x="50968" y="302876"/>
                  </a:lnTo>
                  <a:lnTo>
                    <a:pt x="202959" y="151562"/>
                  </a:lnTo>
                  <a:lnTo>
                    <a:pt x="50968" y="0"/>
                  </a:ln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flipH="false" rot="0"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cNvSpPr>
            <a:picLocks noChangeAspect="1"/>
          </p:c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flipH="false" rot="21600000">
            <a:off x="5033372" y="3388519"/>
            <a:ext cx="95250" cy="95250"/>
            <a:chOff x="5033372" y="3388519"/>
            <a:chExt cx="95250" cy="95250"/>
          </a:xfrm>
        </p:grpSpPr>
        <p:sp>
          <p:nvSpPr>
            <p:cNvPr id="4" name="Freeform 4"/>
            <p:cNvSpPr/>
            <p:nvPr/>
          </p:nvSpPr>
          <p:cNvSpPr>
            <a:picLocks noChangeAspect="1"/>
          </p:cNvSpPr>
          <p:spPr>
            <a:xfrm>
              <a:off x="5033372" y="3388519"/>
              <a:ext cx="95250" cy="95250"/>
            </a:xfrm>
            <a:custGeom>
              <a:avLst/>
              <a:gdLst/>
              <a:ahLst/>
              <a:cxnLst/>
              <a:pathLst>
                <a:path h="278549" w="304797">
                  <a:moveTo>
                    <a:pt x="222847" y="167488"/>
                  </a:moveTo>
                  <a:cubicBezTo>
                    <a:pt x="206559" y="189128"/>
                    <a:pt x="152352" y="194662"/>
                    <a:pt x="152352" y="194662"/>
                  </a:cubicBezTo>
                  <a:cubicBezTo>
                    <a:pt x="152352" y="194662"/>
                    <a:pt x="96907" y="189328"/>
                    <a:pt x="80601" y="167954"/>
                  </a:cubicBezTo>
                  <a:cubicBezTo>
                    <a:pt x="2362" y="167964"/>
                    <a:pt x="0" y="278549"/>
                    <a:pt x="0" y="278549"/>
                  </a:cubicBezTo>
                  <a:lnTo>
                    <a:pt x="304714" y="278549"/>
                  </a:lnTo>
                  <a:cubicBezTo>
                    <a:pt x="304686" y="278549"/>
                    <a:pt x="310829" y="167488"/>
                    <a:pt x="222847" y="167488"/>
                  </a:cubicBezTo>
                  <a:close/>
                  <a:moveTo>
                    <a:pt x="215094" y="62408"/>
                  </a:moveTo>
                  <a:cubicBezTo>
                    <a:pt x="215094" y="96850"/>
                    <a:pt x="186757" y="162754"/>
                    <a:pt x="151790" y="162754"/>
                  </a:cubicBezTo>
                  <a:cubicBezTo>
                    <a:pt x="116834" y="162754"/>
                    <a:pt x="88487" y="96850"/>
                    <a:pt x="88487" y="62408"/>
                  </a:cubicBezTo>
                  <a:cubicBezTo>
                    <a:pt x="88487" y="27975"/>
                    <a:pt x="116843" y="0"/>
                    <a:pt x="151790" y="0"/>
                  </a:cubicBezTo>
                  <a:cubicBezTo>
                    <a:pt x="186738" y="0"/>
                    <a:pt x="215094" y="27937"/>
                    <a:pt x="215094" y="62408"/>
                  </a:cubicBez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flipH="false" rot="21600000">
            <a:off x="1208656" y="4739314"/>
            <a:ext cx="305102" cy="300335"/>
            <a:chOff x="1208656" y="4739314"/>
            <a:chExt cx="305102" cy="300335"/>
          </a:xfrm>
        </p:grpSpPr>
        <p:sp>
          <p:nvSpPr>
            <p:cNvPr id="6" name="Freeform 6"/>
            <p:cNvSpPr/>
            <p:nvPr/>
          </p:nvSpPr>
          <p:cNvSpPr>
            <a:picLocks noChangeAspect="1"/>
          </p:cNvSpPr>
          <p:spPr>
            <a:xfrm>
              <a:off x="1208656" y="4739314"/>
              <a:ext cx="305102" cy="300335"/>
            </a:xfrm>
            <a:custGeom>
              <a:avLst/>
              <a:gdLst/>
              <a:ahLst/>
              <a:cxnLst/>
              <a:pathLst>
                <a:path h="299028" w="304800">
                  <a:moveTo>
                    <a:pt x="0" y="299028"/>
                  </a:moveTo>
                  <a:lnTo>
                    <a:pt x="304800" y="299028"/>
                  </a:lnTo>
                  <a:lnTo>
                    <a:pt x="304800" y="279778"/>
                  </a:lnTo>
                  <a:lnTo>
                    <a:pt x="285550" y="279778"/>
                  </a:lnTo>
                  <a:lnTo>
                    <a:pt x="285550" y="117110"/>
                  </a:lnTo>
                  <a:lnTo>
                    <a:pt x="179032" y="87916"/>
                  </a:lnTo>
                  <a:lnTo>
                    <a:pt x="179032" y="279454"/>
                  </a:lnTo>
                  <a:lnTo>
                    <a:pt x="164592" y="279454"/>
                  </a:lnTo>
                  <a:lnTo>
                    <a:pt x="164592" y="0"/>
                  </a:lnTo>
                  <a:lnTo>
                    <a:pt x="19250" y="28880"/>
                  </a:lnTo>
                  <a:lnTo>
                    <a:pt x="19250" y="279778"/>
                  </a:lnTo>
                  <a:lnTo>
                    <a:pt x="0" y="279778"/>
                  </a:lnTo>
                  <a:lnTo>
                    <a:pt x="0" y="299028"/>
                  </a:lnTo>
                  <a:close/>
                  <a:moveTo>
                    <a:pt x="241916" y="142132"/>
                  </a:moveTo>
                  <a:lnTo>
                    <a:pt x="261166" y="142132"/>
                  </a:lnTo>
                  <a:lnTo>
                    <a:pt x="261166" y="167154"/>
                  </a:lnTo>
                  <a:lnTo>
                    <a:pt x="241916" y="167154"/>
                  </a:lnTo>
                  <a:lnTo>
                    <a:pt x="241916" y="142132"/>
                  </a:lnTo>
                  <a:close/>
                  <a:moveTo>
                    <a:pt x="241916" y="186728"/>
                  </a:moveTo>
                  <a:lnTo>
                    <a:pt x="261166" y="186728"/>
                  </a:lnTo>
                  <a:lnTo>
                    <a:pt x="261166" y="211750"/>
                  </a:lnTo>
                  <a:lnTo>
                    <a:pt x="241916" y="211750"/>
                  </a:lnTo>
                  <a:lnTo>
                    <a:pt x="241916" y="186728"/>
                  </a:lnTo>
                  <a:close/>
                  <a:moveTo>
                    <a:pt x="241916" y="231324"/>
                  </a:moveTo>
                  <a:lnTo>
                    <a:pt x="261166" y="231324"/>
                  </a:lnTo>
                  <a:lnTo>
                    <a:pt x="261166" y="256346"/>
                  </a:lnTo>
                  <a:lnTo>
                    <a:pt x="241916" y="256346"/>
                  </a:lnTo>
                  <a:lnTo>
                    <a:pt x="241916" y="231324"/>
                  </a:lnTo>
                  <a:close/>
                  <a:moveTo>
                    <a:pt x="203092" y="142132"/>
                  </a:moveTo>
                  <a:lnTo>
                    <a:pt x="222342" y="142132"/>
                  </a:lnTo>
                  <a:lnTo>
                    <a:pt x="222342" y="167154"/>
                  </a:lnTo>
                  <a:lnTo>
                    <a:pt x="203092" y="167154"/>
                  </a:lnTo>
                  <a:lnTo>
                    <a:pt x="203092" y="142132"/>
                  </a:lnTo>
                  <a:close/>
                  <a:moveTo>
                    <a:pt x="203092" y="186728"/>
                  </a:moveTo>
                  <a:lnTo>
                    <a:pt x="222342" y="186728"/>
                  </a:lnTo>
                  <a:lnTo>
                    <a:pt x="222342" y="211750"/>
                  </a:lnTo>
                  <a:lnTo>
                    <a:pt x="203092" y="211750"/>
                  </a:lnTo>
                  <a:lnTo>
                    <a:pt x="203092" y="186728"/>
                  </a:lnTo>
                  <a:close/>
                  <a:moveTo>
                    <a:pt x="203092" y="231324"/>
                  </a:moveTo>
                  <a:lnTo>
                    <a:pt x="222342" y="231324"/>
                  </a:lnTo>
                  <a:lnTo>
                    <a:pt x="222342" y="256346"/>
                  </a:lnTo>
                  <a:lnTo>
                    <a:pt x="203092" y="256346"/>
                  </a:lnTo>
                  <a:lnTo>
                    <a:pt x="203092" y="231324"/>
                  </a:lnTo>
                  <a:close/>
                  <a:moveTo>
                    <a:pt x="120958" y="53264"/>
                  </a:moveTo>
                  <a:lnTo>
                    <a:pt x="140208" y="53264"/>
                  </a:lnTo>
                  <a:lnTo>
                    <a:pt x="140208" y="78286"/>
                  </a:lnTo>
                  <a:lnTo>
                    <a:pt x="120958" y="78286"/>
                  </a:lnTo>
                  <a:lnTo>
                    <a:pt x="120958" y="53264"/>
                  </a:lnTo>
                  <a:close/>
                  <a:moveTo>
                    <a:pt x="120958" y="97860"/>
                  </a:moveTo>
                  <a:lnTo>
                    <a:pt x="140208" y="97860"/>
                  </a:lnTo>
                  <a:lnTo>
                    <a:pt x="140208" y="122882"/>
                  </a:lnTo>
                  <a:lnTo>
                    <a:pt x="120958" y="122882"/>
                  </a:lnTo>
                  <a:lnTo>
                    <a:pt x="120958" y="97860"/>
                  </a:lnTo>
                  <a:close/>
                  <a:moveTo>
                    <a:pt x="120958" y="142132"/>
                  </a:moveTo>
                  <a:lnTo>
                    <a:pt x="140208" y="142132"/>
                  </a:lnTo>
                  <a:lnTo>
                    <a:pt x="140208" y="167154"/>
                  </a:lnTo>
                  <a:lnTo>
                    <a:pt x="120958" y="167154"/>
                  </a:lnTo>
                  <a:lnTo>
                    <a:pt x="120958" y="142132"/>
                  </a:lnTo>
                  <a:close/>
                  <a:moveTo>
                    <a:pt x="120958" y="186728"/>
                  </a:moveTo>
                  <a:lnTo>
                    <a:pt x="140208" y="186728"/>
                  </a:lnTo>
                  <a:lnTo>
                    <a:pt x="140208" y="211750"/>
                  </a:lnTo>
                  <a:lnTo>
                    <a:pt x="120958" y="211750"/>
                  </a:lnTo>
                  <a:lnTo>
                    <a:pt x="120958" y="186728"/>
                  </a:lnTo>
                  <a:close/>
                  <a:moveTo>
                    <a:pt x="82134" y="53264"/>
                  </a:moveTo>
                  <a:lnTo>
                    <a:pt x="101384" y="53264"/>
                  </a:lnTo>
                  <a:lnTo>
                    <a:pt x="101384" y="78286"/>
                  </a:lnTo>
                  <a:lnTo>
                    <a:pt x="82134" y="78286"/>
                  </a:lnTo>
                  <a:cubicBezTo>
                    <a:pt x="82134" y="78286"/>
                    <a:pt x="82134" y="53264"/>
                    <a:pt x="82134" y="53264"/>
                  </a:cubicBezTo>
                  <a:close/>
                  <a:moveTo>
                    <a:pt x="82134" y="97860"/>
                  </a:moveTo>
                  <a:lnTo>
                    <a:pt x="101384" y="97860"/>
                  </a:lnTo>
                  <a:lnTo>
                    <a:pt x="101384" y="122882"/>
                  </a:lnTo>
                  <a:lnTo>
                    <a:pt x="82134" y="122882"/>
                  </a:lnTo>
                  <a:cubicBezTo>
                    <a:pt x="82134" y="122882"/>
                    <a:pt x="82134" y="97860"/>
                    <a:pt x="82134" y="97860"/>
                  </a:cubicBezTo>
                  <a:close/>
                  <a:moveTo>
                    <a:pt x="82134" y="142132"/>
                  </a:moveTo>
                  <a:lnTo>
                    <a:pt x="101384" y="142132"/>
                  </a:lnTo>
                  <a:lnTo>
                    <a:pt x="101384" y="167154"/>
                  </a:lnTo>
                  <a:lnTo>
                    <a:pt x="82134" y="167154"/>
                  </a:lnTo>
                  <a:cubicBezTo>
                    <a:pt x="82134" y="167164"/>
                    <a:pt x="82134" y="142132"/>
                    <a:pt x="82134" y="142132"/>
                  </a:cubicBezTo>
                  <a:close/>
                  <a:moveTo>
                    <a:pt x="82134" y="186728"/>
                  </a:moveTo>
                  <a:lnTo>
                    <a:pt x="101384" y="186728"/>
                  </a:lnTo>
                  <a:lnTo>
                    <a:pt x="101384" y="211750"/>
                  </a:lnTo>
                  <a:lnTo>
                    <a:pt x="82134" y="211750"/>
                  </a:lnTo>
                  <a:cubicBezTo>
                    <a:pt x="82134" y="211760"/>
                    <a:pt x="82134" y="186728"/>
                    <a:pt x="82134" y="186728"/>
                  </a:cubicBezTo>
                  <a:close/>
                  <a:moveTo>
                    <a:pt x="43310" y="53264"/>
                  </a:moveTo>
                  <a:lnTo>
                    <a:pt x="62560" y="53264"/>
                  </a:lnTo>
                  <a:lnTo>
                    <a:pt x="62560" y="78286"/>
                  </a:lnTo>
                  <a:lnTo>
                    <a:pt x="43310" y="78286"/>
                  </a:lnTo>
                  <a:lnTo>
                    <a:pt x="43310" y="53264"/>
                  </a:lnTo>
                  <a:close/>
                  <a:moveTo>
                    <a:pt x="43310" y="97860"/>
                  </a:moveTo>
                  <a:lnTo>
                    <a:pt x="62560" y="97860"/>
                  </a:lnTo>
                  <a:lnTo>
                    <a:pt x="62560" y="122882"/>
                  </a:lnTo>
                  <a:lnTo>
                    <a:pt x="43310" y="122882"/>
                  </a:lnTo>
                  <a:lnTo>
                    <a:pt x="43310" y="97860"/>
                  </a:lnTo>
                  <a:close/>
                  <a:moveTo>
                    <a:pt x="43310" y="142132"/>
                  </a:moveTo>
                  <a:lnTo>
                    <a:pt x="62560" y="142132"/>
                  </a:lnTo>
                  <a:lnTo>
                    <a:pt x="62560" y="167154"/>
                  </a:lnTo>
                  <a:lnTo>
                    <a:pt x="43310" y="167154"/>
                  </a:lnTo>
                  <a:lnTo>
                    <a:pt x="43310" y="142132"/>
                  </a:lnTo>
                  <a:close/>
                  <a:moveTo>
                    <a:pt x="43310" y="186728"/>
                  </a:moveTo>
                  <a:lnTo>
                    <a:pt x="62560" y="186728"/>
                  </a:lnTo>
                  <a:lnTo>
                    <a:pt x="62560" y="211750"/>
                  </a:lnTo>
                  <a:lnTo>
                    <a:pt x="43310" y="211750"/>
                  </a:lnTo>
                  <a:lnTo>
                    <a:pt x="43310" y="186728"/>
                  </a:ln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100000"/>
          </a:blip>
          <a:srcRect b="0" l="0" r="0" t="0"/>
          <a:stretch>
            <a:fillRect/>
          </a:stretch>
        </p:blipFill>
        <p:spPr>
          <a:xfrm flipH="false" rot="21600000">
            <a:off x="1281431" y="699031"/>
            <a:ext cx="6023778" cy="438912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flipH="false" flipV="false" rot="21600000">
            <a:off x="1876351" y="102561"/>
            <a:ext cx="5424544" cy="333375"/>
          </a:xfrm>
          <a:prstGeom prst="rect">
            <a:avLst/>
          </a:prstGeom>
        </p:spPr>
        <p:txBody>
          <a:bodyPr anchor="t" bIns="0" lIns="0" rIns="0" rtlCol="false" tIns="36000"/>
          <a:lstStyle/>
          <a:p>
            <a:pPr algn="ctr">
              <a:lnSpc>
                <a:spcPts val="2625"/>
              </a:lnSpc>
            </a:pPr>
            <a:r>
              <a:rPr lang="en-US" b="false" i="false" spc="0" sz="2625">
                <a:solidFill>
                  <a:srgbClr val="000000">
                    <a:alpha val="100000"/>
                  </a:srgbClr>
                </a:solidFill>
                <a:latin typeface="Montserrat"/>
              </a:rPr>
              <a:t>1 Year Market Cap % Change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flipH="false" rot="0"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cNvSpPr>
            <a:picLocks noChangeAspect="1"/>
          </p:c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 flipH="false" flipV="false" rot="21600000">
            <a:off x="769069" y="114281"/>
            <a:ext cx="8162981" cy="333375"/>
          </a:xfrm>
          <a:prstGeom prst="rect">
            <a:avLst/>
          </a:prstGeom>
        </p:spPr>
        <p:txBody>
          <a:bodyPr anchor="t" bIns="0" lIns="0" rIns="0" rtlCol="false" tIns="36000"/>
          <a:lstStyle/>
          <a:p>
            <a:pPr algn="ctr">
              <a:lnSpc>
                <a:spcPts val="2625"/>
              </a:lnSpc>
            </a:pPr>
            <a:r>
              <a:rPr lang="en-US" b="false" i="false" spc="0" sz="2625">
                <a:solidFill>
                  <a:srgbClr val="F9F7EF">
                    <a:alpha val="100000"/>
                  </a:srgbClr>
                </a:solidFill>
                <a:latin typeface="Montserrat"/>
              </a:rPr>
              <a:t>Which investments gives the biggest revenue?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00000"/>
          </a:blip>
          <a:srcRect b="0" l="0" r="0" t="0"/>
          <a:stretch>
            <a:fillRect/>
          </a:stretch>
        </p:blipFill>
        <p:spPr>
          <a:xfrm flipH="false" rot="21600000">
            <a:off x="1902544" y="1047973"/>
            <a:ext cx="5924550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flipH="false" rot="0"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cNvSpPr>
            <a:picLocks noChangeAspect="1"/>
          </p:c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flipH="false" rot="21600000">
            <a:off x="-38395" y="0"/>
            <a:ext cx="8566150" cy="727547"/>
            <a:chOff x="-38395" y="0"/>
            <a:chExt cx="8566150" cy="727547"/>
          </a:xfrm>
        </p:grpSpPr>
        <p:sp>
          <p:nvSpPr>
            <p:cNvPr id="4" name="Freeform 4"/>
            <p:cNvSpPr/>
            <p:nvPr/>
          </p:nvSpPr>
          <p:cNvSpPr>
            <a:picLocks noChangeAspect="1"/>
          </p:cNvSpPr>
          <p:spPr>
            <a:xfrm>
              <a:off x="-38395" y="0"/>
              <a:ext cx="8566150" cy="727547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flipH="false" rot="21600000">
            <a:off x="8456318" y="0"/>
            <a:ext cx="485775" cy="727547"/>
            <a:chOff x="8456318" y="0"/>
            <a:chExt cx="485775" cy="727547"/>
          </a:xfrm>
        </p:grpSpPr>
        <p:sp>
          <p:nvSpPr>
            <p:cNvPr id="6" name="Freeform 6"/>
            <p:cNvSpPr/>
            <p:nvPr/>
          </p:nvSpPr>
          <p:cNvSpPr>
            <a:picLocks noChangeAspect="1"/>
          </p:cNvSpPr>
          <p:spPr>
            <a:xfrm>
              <a:off x="8456318" y="0"/>
              <a:ext cx="485775" cy="727547"/>
            </a:xfrm>
            <a:custGeom>
              <a:avLst/>
              <a:gdLst/>
              <a:ahLst/>
              <a:cxnLst/>
              <a:pathLst>
                <a:path h="304800" w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flipH="false" rot="10800000">
            <a:off x="8794161" y="0"/>
            <a:ext cx="959439" cy="727075"/>
            <a:chOff x="8794161" y="0"/>
            <a:chExt cx="959439" cy="727075"/>
          </a:xfrm>
        </p:grpSpPr>
        <p:sp>
          <p:nvSpPr>
            <p:cNvPr id="8" name="Freeform 8"/>
            <p:cNvSpPr/>
            <p:nvPr/>
          </p:nvSpPr>
          <p:cNvSpPr>
            <a:picLocks noChangeAspect="1"/>
          </p:cNvSpPr>
          <p:spPr>
            <a:xfrm>
              <a:off x="8794161" y="0"/>
              <a:ext cx="959439" cy="727075"/>
            </a:xfrm>
            <a:custGeom>
              <a:avLst/>
              <a:gdLst/>
              <a:ahLst/>
              <a:cxnLst/>
              <a:pathLst>
                <a:path h="230505" w="304800">
                  <a:moveTo>
                    <a:pt x="230505" y="0"/>
                  </a:moveTo>
                  <a:cubicBezTo>
                    <a:pt x="102870" y="0"/>
                    <a:pt x="0" y="102870"/>
                    <a:pt x="0" y="230505"/>
                  </a:cubicBezTo>
                  <a:lnTo>
                    <a:pt x="0" y="230505"/>
                  </a:lnTo>
                  <a:lnTo>
                    <a:pt x="304800" y="230505"/>
                  </a:lnTo>
                  <a:lnTo>
                    <a:pt x="304800" y="0"/>
                  </a:lnTo>
                  <a:lnTo>
                    <a:pt x="230505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 flipH="false" flipV="false" rot="21600000">
            <a:off x="1448519" y="4670425"/>
            <a:ext cx="1936013" cy="95250"/>
          </a:xfrm>
          <a:prstGeom prst="rect">
            <a:avLst/>
          </a:prstGeom>
        </p:spPr>
        <p:txBody>
          <a:bodyPr anchor="t" bIns="0" lIns="0" rIns="0" rtlCol="false" tIns="10800"/>
          <a:lstStyle/>
          <a:p>
            <a:pPr algn="l">
              <a:lnSpc>
                <a:spcPts val="750"/>
              </a:lnSpc>
            </a:pPr>
            <a:r>
              <a:rPr lang="en-US" b="false" i="false" spc="0" sz="750">
                <a:solidFill>
                  <a:srgbClr val="ffffff">
                    <a:alpha val="100000"/>
                  </a:srgbClr>
                </a:solidFill>
                <a:latin typeface="Lato"/>
              </a:rPr>
              <a:t>Compared 2020 to 2021</a:t>
            </a:r>
          </a:p>
        </p:txBody>
      </p:sp>
      <p:sp>
        <p:nvSpPr>
          <p:cNvPr id="11" name="TextBox 11"/>
          <p:cNvSpPr txBox="1"/>
          <p:nvPr/>
        </p:nvSpPr>
        <p:spPr>
          <a:xfrm flipH="false" flipV="false" rot="21600000">
            <a:off x="6580907" y="4718050"/>
            <a:ext cx="1662169" cy="95250"/>
          </a:xfrm>
          <a:prstGeom prst="rect">
            <a:avLst/>
          </a:prstGeom>
        </p:spPr>
        <p:txBody>
          <a:bodyPr anchor="t" bIns="0" lIns="0" rIns="0" rtlCol="false" tIns="10800"/>
          <a:lstStyle/>
          <a:p>
            <a:pPr algn="l">
              <a:lnSpc>
                <a:spcPts val="750"/>
              </a:lnSpc>
            </a:pPr>
            <a:r>
              <a:rPr lang="en-US" b="false" i="false" spc="0" sz="750">
                <a:solidFill>
                  <a:srgbClr val="ffffff">
                    <a:alpha val="100000"/>
                  </a:srgbClr>
                </a:solidFill>
                <a:latin typeface="Lato"/>
              </a:rPr>
              <a:t>r-squared value</a:t>
            </a:r>
          </a:p>
        </p:txBody>
      </p:sp>
      <p:sp>
        <p:nvSpPr>
          <p:cNvPr id="12" name="TextBox 12"/>
          <p:cNvSpPr txBox="1"/>
          <p:nvPr/>
        </p:nvSpPr>
        <p:spPr>
          <a:xfrm flipH="false" flipV="false" rot="21600000">
            <a:off x="574601" y="197086"/>
            <a:ext cx="3971981" cy="333375"/>
          </a:xfrm>
          <a:prstGeom prst="rect">
            <a:avLst/>
          </a:prstGeom>
        </p:spPr>
        <p:txBody>
          <a:bodyPr anchor="t" bIns="0" lIns="0" rIns="0" rtlCol="false" tIns="36000"/>
          <a:lstStyle/>
          <a:p>
            <a:pPr algn="l">
              <a:lnSpc>
                <a:spcPts val="2640"/>
              </a:lnSpc>
            </a:pPr>
            <a:r>
              <a:rPr lang="en-US" b="true" i="false" spc="0" sz="2400">
                <a:solidFill>
                  <a:srgbClr val="f9f7ef">
                    <a:alpha val="100000"/>
                  </a:srgbClr>
                </a:solidFill>
                <a:latin typeface="IBM Plex Serif"/>
              </a:rPr>
              <a:t>Pandemic crypto Market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alphaModFix amt="100000"/>
          </a:blip>
          <a:srcRect b="0" l="0" r="0" t="0"/>
          <a:stretch>
            <a:fillRect/>
          </a:stretch>
        </p:blipFill>
        <p:spPr>
          <a:xfrm flipH="false" rot="21600000">
            <a:off x="1092919" y="1243124"/>
            <a:ext cx="6877050" cy="39338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Custom</PresentationFormat>
  <Paragraphs>0</Paragraphs>
  <Slides>20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4"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cp:lastModifiedBy>laquita</cp:lastModifiedBy>
  <cp:revision>1</cp:revision>
  <dcterms:created xsi:type="dcterms:W3CDTF">2021-11-20T18:26:02Z</dcterms:created>
  <dcterms:modified xsi:type="dcterms:W3CDTF">2021-11-20T18:26:02Z</dcterms:modified>
</cp:coreProperties>
</file>